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2" r:id="rId1"/>
    <p:sldMasterId id="2147483981" r:id="rId2"/>
    <p:sldMasterId id="2147483998" r:id="rId3"/>
  </p:sldMasterIdLst>
  <p:notesMasterIdLst>
    <p:notesMasterId r:id="rId23"/>
  </p:notesMasterIdLst>
  <p:handoutMasterIdLst>
    <p:handoutMasterId r:id="rId24"/>
  </p:handoutMasterIdLst>
  <p:sldIdLst>
    <p:sldId id="440" r:id="rId4"/>
    <p:sldId id="504" r:id="rId5"/>
    <p:sldId id="505" r:id="rId6"/>
    <p:sldId id="493" r:id="rId7"/>
    <p:sldId id="494" r:id="rId8"/>
    <p:sldId id="495" r:id="rId9"/>
    <p:sldId id="496" r:id="rId10"/>
    <p:sldId id="497" r:id="rId11"/>
    <p:sldId id="498" r:id="rId12"/>
    <p:sldId id="499" r:id="rId13"/>
    <p:sldId id="500" r:id="rId14"/>
    <p:sldId id="509" r:id="rId15"/>
    <p:sldId id="506" r:id="rId16"/>
    <p:sldId id="508" r:id="rId17"/>
    <p:sldId id="507" r:id="rId18"/>
    <p:sldId id="503" r:id="rId19"/>
    <p:sldId id="510" r:id="rId20"/>
    <p:sldId id="511" r:id="rId21"/>
    <p:sldId id="48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tam" initials="" lastIdx="1" clrIdx="0"/>
  <p:cmAuthor id="1" name="Yotam Harchol" initials="" lastIdx="2" clrIdx="1"/>
  <p:cmAuthor id="2" name="Mo Dong" initials="MD" lastIdx="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FF11"/>
    <a:srgbClr val="FF7D95"/>
    <a:srgbClr val="6AFF44"/>
    <a:srgbClr val="13A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4" autoAdjust="0"/>
  </p:normalViewPr>
  <p:slideViewPr>
    <p:cSldViewPr snapToGrid="0" snapToObjects="1">
      <p:cViewPr varScale="1">
        <p:scale>
          <a:sx n="82" d="100"/>
          <a:sy n="82" d="100"/>
        </p:scale>
        <p:origin x="-14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444A6BB-67F3-1646-A960-8A6DF5E0C5EC}" type="datetimeFigureOut">
              <a:rPr lang="en-US" smtClean="0"/>
              <a:pPr/>
              <a:t>11/10/18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B91B846-65DE-F043-9A54-B38C8EF14969}" type="slidenum">
              <a:rPr lang="en-US" smtClean="0"/>
              <a:pPr/>
              <a:t>‹#›</a:t>
            </a:fld>
            <a:endParaRPr lang="en-US"/>
          </a:p>
        </p:txBody>
      </p:sp>
    </p:spTree>
    <p:extLst>
      <p:ext uri="{BB962C8B-B14F-4D97-AF65-F5344CB8AC3E}">
        <p14:creationId xmlns:p14="http://schemas.microsoft.com/office/powerpoint/2010/main" val="3828797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18DD792-E3D9-4C4D-9944-892E9B16E3D8}" type="datetimeFigureOut">
              <a:rPr lang="en-US" smtClean="0"/>
              <a:pPr/>
              <a:t>11/10/18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8D0F60A-214F-B644-B877-A40069C7C4D5}" type="slidenum">
              <a:rPr lang="en-US" smtClean="0"/>
              <a:pPr/>
              <a:t>‹#›</a:t>
            </a:fld>
            <a:endParaRPr lang="en-US"/>
          </a:p>
        </p:txBody>
      </p:sp>
    </p:spTree>
    <p:extLst>
      <p:ext uri="{BB962C8B-B14F-4D97-AF65-F5344CB8AC3E}">
        <p14:creationId xmlns:p14="http://schemas.microsoft.com/office/powerpoint/2010/main" val="22768058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turkish</a:t>
            </a:r>
            <a:r>
              <a:rPr lang="en-US" dirty="0" smtClean="0"/>
              <a:t> telecom!</a:t>
            </a:r>
            <a:endParaRPr lang="en-US" dirty="0"/>
          </a:p>
        </p:txBody>
      </p:sp>
      <p:sp>
        <p:nvSpPr>
          <p:cNvPr id="4" name="Slide Number Placeholder 3"/>
          <p:cNvSpPr>
            <a:spLocks noGrp="1"/>
          </p:cNvSpPr>
          <p:nvPr>
            <p:ph type="sldNum" sz="quarter" idx="10"/>
          </p:nvPr>
        </p:nvSpPr>
        <p:spPr/>
        <p:txBody>
          <a:bodyPr/>
          <a:lstStyle/>
          <a:p>
            <a:pPr>
              <a:defRPr/>
            </a:pPr>
            <a:fld id="{757F86DF-6DBB-46DB-927F-25C89FFD88FA}" type="slidenum">
              <a:rPr lang="en-US" smtClean="0"/>
              <a:pPr>
                <a:defRPr/>
              </a:pPr>
              <a:t>5</a:t>
            </a:fld>
            <a:endParaRPr lang="en-US"/>
          </a:p>
        </p:txBody>
      </p:sp>
    </p:spTree>
    <p:extLst>
      <p:ext uri="{BB962C8B-B14F-4D97-AF65-F5344CB8AC3E}">
        <p14:creationId xmlns:p14="http://schemas.microsoft.com/office/powerpoint/2010/main" val="259032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smtClean="0"/>
              <a:t>-level of autonomous systems</a:t>
            </a:r>
          </a:p>
          <a:p>
            <a:r>
              <a:rPr lang="en-US" smtClean="0"/>
              <a:t>-e.g., YouTube,</a:t>
            </a:r>
            <a:r>
              <a:rPr lang="en-US" baseline="0" smtClean="0"/>
              <a:t> AT&amp;T, pakistan telecom</a:t>
            </a:r>
          </a:p>
          <a:p>
            <a:r>
              <a:rPr lang="en-US" baseline="0" smtClean="0"/>
              <a:t>-routing is done on IP addresses, so when someone wants to go to YouTube they get YouTube’s IP address and YouTube announces to the world that they have the ip address and traffic is forwarded towards them. So here multinet would route to it’s provider pakistan telecom that then forwards the traffic on to youtube.</a:t>
            </a:r>
          </a:p>
          <a:p>
            <a:r>
              <a:rPr lang="en-US" baseline="0" smtClean="0"/>
              <a:t>-these networks chosen for a specific reason which is that there was an incident in february 2008 pakistan telecom actually high jacked traffic going to youtube (misconfiguration).</a:t>
            </a:r>
          </a:p>
          <a:p>
            <a:r>
              <a:rPr lang="en-US" baseline="0" smtClean="0"/>
              <a:t>-they announced to the world that they’re youtube and traffic destined to youtube was routed to them</a:t>
            </a:r>
          </a:p>
          <a:p>
            <a:r>
              <a:rPr lang="en-US" baseline="0" smtClean="0"/>
              <a:t>-youtube was unavailable for a couple of hours as operators phone each other to figure out what was going on.</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smtClean="0"/>
              <a:t>-level of autonomous systems</a:t>
            </a:r>
          </a:p>
          <a:p>
            <a:r>
              <a:rPr lang="en-US" smtClean="0"/>
              <a:t>-e.g., YouTube,</a:t>
            </a:r>
            <a:r>
              <a:rPr lang="en-US" baseline="0" smtClean="0"/>
              <a:t> AT&amp;T, pakistan telecom</a:t>
            </a:r>
          </a:p>
          <a:p>
            <a:r>
              <a:rPr lang="en-US" baseline="0" smtClean="0"/>
              <a:t>-routing is done on IP addresses, so when someone wants to go to YouTube they get YouTube’s IP address and YouTube announces to the world that they have the ip address and traffic is forwarded towards them. So here multinet would route to it’s provider pakistan telecom that then forwards the traffic on to youtube.</a:t>
            </a:r>
          </a:p>
          <a:p>
            <a:r>
              <a:rPr lang="en-US" baseline="0" smtClean="0"/>
              <a:t>-these networks chosen for a specific reason which is that there was an incident in february 2008 pakistan telecom actually high jacked traffic going to youtube (misconfiguration).</a:t>
            </a:r>
          </a:p>
          <a:p>
            <a:r>
              <a:rPr lang="en-US" baseline="0" smtClean="0"/>
              <a:t>-they announced to the world that they’re youtube and traffic destined to youtube was routed to them</a:t>
            </a:r>
          </a:p>
          <a:p>
            <a:r>
              <a:rPr lang="en-US" baseline="0" smtClean="0"/>
              <a:t>-youtube was unavailable for a couple of hours as operators phone each other to figure out what was going on.</a:t>
            </a: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smtClean="0"/>
              <a:t>-level of autonomous systems</a:t>
            </a:r>
          </a:p>
          <a:p>
            <a:r>
              <a:rPr lang="en-US" smtClean="0"/>
              <a:t>-e.g., YouTube,</a:t>
            </a:r>
            <a:r>
              <a:rPr lang="en-US" baseline="0" smtClean="0"/>
              <a:t> AT&amp;T, pakistan telecom</a:t>
            </a:r>
          </a:p>
          <a:p>
            <a:r>
              <a:rPr lang="en-US" baseline="0" smtClean="0"/>
              <a:t>-routing is done on IP addresses, so when someone wants to go to YouTube they get YouTube’s IP address and YouTube announces to the world that they have the ip address and traffic is forwarded towards them. So here multinet would route to it’s provider pakistan telecom that then forwards the traffic on to youtube.</a:t>
            </a:r>
          </a:p>
          <a:p>
            <a:r>
              <a:rPr lang="en-US" baseline="0" smtClean="0"/>
              <a:t>-these networks chosen for a specific reason which is that there was an incident in february 2008 pakistan telecom actually high jacked traffic going to youtube (misconfiguration).</a:t>
            </a:r>
          </a:p>
          <a:p>
            <a:r>
              <a:rPr lang="en-US" baseline="0" smtClean="0"/>
              <a:t>-they announced to the world that they’re youtube and traffic destined to youtube was routed to them</a:t>
            </a:r>
          </a:p>
          <a:p>
            <a:r>
              <a:rPr lang="en-US" baseline="0" smtClean="0"/>
              <a:t>-youtube was unavailable for a couple of hours as operators phone each other to figure out what was going on.</a:t>
            </a: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many attacks</a:t>
            </a:r>
            <a:endParaRPr lang="en-US" dirty="0"/>
          </a:p>
        </p:txBody>
      </p:sp>
      <p:sp>
        <p:nvSpPr>
          <p:cNvPr id="4" name="Slide Number Placeholder 3"/>
          <p:cNvSpPr>
            <a:spLocks noGrp="1"/>
          </p:cNvSpPr>
          <p:nvPr>
            <p:ph type="sldNum" sz="quarter" idx="10"/>
          </p:nvPr>
        </p:nvSpPr>
        <p:spPr/>
        <p:txBody>
          <a:bodyPr/>
          <a:lstStyle/>
          <a:p>
            <a:fld id="{518AFAA2-F627-1F41-BE2A-FFF65B7EAB22}" type="slidenum">
              <a:rPr lang="en-US" smtClean="0"/>
              <a:pPr/>
              <a:t>10</a:t>
            </a:fld>
            <a:endParaRPr lang="en-US" dirty="0"/>
          </a:p>
        </p:txBody>
      </p:sp>
    </p:spTree>
    <p:extLst>
      <p:ext uri="{BB962C8B-B14F-4D97-AF65-F5344CB8AC3E}">
        <p14:creationId xmlns:p14="http://schemas.microsoft.com/office/powerpoint/2010/main" val="426643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many attacks</a:t>
            </a:r>
            <a:endParaRPr lang="en-US" dirty="0"/>
          </a:p>
        </p:txBody>
      </p:sp>
      <p:sp>
        <p:nvSpPr>
          <p:cNvPr id="4" name="Slide Number Placeholder 3"/>
          <p:cNvSpPr>
            <a:spLocks noGrp="1"/>
          </p:cNvSpPr>
          <p:nvPr>
            <p:ph type="sldNum" sz="quarter" idx="10"/>
          </p:nvPr>
        </p:nvSpPr>
        <p:spPr/>
        <p:txBody>
          <a:bodyPr/>
          <a:lstStyle/>
          <a:p>
            <a:fld id="{518AFAA2-F627-1F41-BE2A-FFF65B7EAB22}" type="slidenum">
              <a:rPr lang="en-US" smtClean="0"/>
              <a:pPr/>
              <a:t>11</a:t>
            </a:fld>
            <a:endParaRPr lang="en-US" dirty="0"/>
          </a:p>
        </p:txBody>
      </p:sp>
    </p:spTree>
    <p:extLst>
      <p:ext uri="{BB962C8B-B14F-4D97-AF65-F5344CB8AC3E}">
        <p14:creationId xmlns:p14="http://schemas.microsoft.com/office/powerpoint/2010/main" val="426643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0" y="166644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95400" y="369894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C955B3A-8C0B-DB4C-8F60-F7511D2A893F}"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grpSp>
        <p:nvGrpSpPr>
          <p:cNvPr id="8" name="Group 7"/>
          <p:cNvGrpSpPr/>
          <p:nvPr userDrawn="1"/>
        </p:nvGrpSpPr>
        <p:grpSpPr>
          <a:xfrm>
            <a:off x="178040" y="35612"/>
            <a:ext cx="695635" cy="1462640"/>
            <a:chOff x="406400" y="585786"/>
            <a:chExt cx="1219200" cy="1959710"/>
          </a:xfrm>
        </p:grpSpPr>
        <p:pic>
          <p:nvPicPr>
            <p:cNvPr id="9" name="Picture 8"/>
            <p:cNvPicPr>
              <a:picLocks noChangeAspect="1"/>
            </p:cNvPicPr>
            <p:nvPr/>
          </p:nvPicPr>
          <p:blipFill rotWithShape="1">
            <a:blip r:embed="rId3" cstate="print"/>
            <a:srcRect r="75883"/>
            <a:stretch/>
          </p:blipFill>
          <p:spPr>
            <a:xfrm>
              <a:off x="406400" y="585786"/>
              <a:ext cx="1219200" cy="1685145"/>
            </a:xfrm>
            <a:prstGeom prst="rect">
              <a:avLst/>
            </a:prstGeom>
          </p:spPr>
        </p:pic>
        <p:sp>
          <p:nvSpPr>
            <p:cNvPr id="10" name="TextBox 9"/>
            <p:cNvSpPr txBox="1"/>
            <p:nvPr/>
          </p:nvSpPr>
          <p:spPr>
            <a:xfrm>
              <a:off x="482600" y="2133123"/>
              <a:ext cx="323654" cy="412373"/>
            </a:xfrm>
            <a:prstGeom prst="rect">
              <a:avLst/>
            </a:prstGeom>
            <a:noFill/>
          </p:spPr>
          <p:txBody>
            <a:bodyPr wrap="none" rtlCol="0">
              <a:spAutoFit/>
            </a:bodyPr>
            <a:lstStyle/>
            <a:p>
              <a:endParaRPr lang="en-US" sz="1400" dirty="0">
                <a:solidFill>
                  <a:schemeClr val="tx1">
                    <a:lumMod val="65000"/>
                    <a:lumOff val="35000"/>
                  </a:schemeClr>
                </a:solidFill>
              </a:endParaRPr>
            </a:p>
          </p:txBody>
        </p:sp>
      </p:grpSp>
    </p:spTree>
    <p:extLst>
      <p:ext uri="{BB962C8B-B14F-4D97-AF65-F5344CB8AC3E}">
        <p14:creationId xmlns:p14="http://schemas.microsoft.com/office/powerpoint/2010/main" val="106234546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25C3162-9D70-E444-9ED1-3E08D262C9AD}" type="datetime1">
              <a:rPr lang="en-US" smtClean="0"/>
              <a:pPr/>
              <a:t>11/10/18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578C35-525E-654E-806B-F8421A3AE0A7}" type="datetime1">
              <a:rPr lang="en-US" smtClean="0"/>
              <a:pPr/>
              <a:t>11/10/18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0BB81DE-A093-2248-AF8C-A658C74364E7}" type="datetime1">
              <a:rPr lang="en-US" smtClean="0"/>
              <a:pPr/>
              <a:t>11/10/18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F724888-CF97-D545-9C9D-CA3C6DBD687D}" type="datetime1">
              <a:rPr lang="en-US" smtClean="0"/>
              <a:pPr/>
              <a:t>11/10/18</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sp>
        <p:nvSpPr>
          <p:cNvPr id="5" name="Rectangle 4"/>
          <p:cNvSpPr/>
          <p:nvPr/>
        </p:nvSpPr>
        <p:spPr>
          <a:xfrm>
            <a:off x="7620000" y="0"/>
            <a:ext cx="152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B54D1FD-0F3A-DC49-9EB2-0AC0BC65A95E}"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A08E56-7FCC-3E47-A2FA-9F1047D2BC47}" type="datetime1">
              <a:rPr lang="en-US" smtClean="0"/>
              <a:pPr/>
              <a:t>11/10/18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2039BC-F6C3-494F-A13A-E7C673B3D93E}"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E25783-CED3-6445-B52C-242A735E9025}"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fld id="{E8AA2E5D-45E1-FD4E-9B55-3CD9FF2E9CFD}" type="datetime1">
              <a:rPr lang="en-US" smtClean="0"/>
              <a:pPr/>
              <a:t>11/10/18</a:t>
            </a:fld>
            <a:endParaRPr lang="en-US" dirty="0"/>
          </a:p>
        </p:txBody>
      </p:sp>
      <p:sp>
        <p:nvSpPr>
          <p:cNvPr id="7" name="Rectangle 10"/>
          <p:cNvSpPr>
            <a:spLocks noGrp="1" noChangeArrowheads="1"/>
          </p:cNvSpPr>
          <p:nvPr>
            <p:ph type="ftr" sz="quarter" idx="11"/>
          </p:nvPr>
        </p:nvSpPr>
        <p:spPr>
          <a:ln/>
        </p:spPr>
        <p:txBody>
          <a:bodyPr/>
          <a:lstStyle>
            <a:lvl1pPr>
              <a:defRPr/>
            </a:lvl1pPr>
          </a:lstStyle>
          <a:p>
            <a:endParaRPr lang="en-US" dirty="0"/>
          </a:p>
        </p:txBody>
      </p:sp>
      <p:sp>
        <p:nvSpPr>
          <p:cNvPr id="8" name="Rectangle 11"/>
          <p:cNvSpPr>
            <a:spLocks noGrp="1" noChangeArrowheads="1"/>
          </p:cNvSpPr>
          <p:nvPr>
            <p:ph type="sldNum" sz="quarter" idx="12"/>
          </p:nvPr>
        </p:nvSpPr>
        <p:spPr>
          <a:ln/>
        </p:spPr>
        <p:txBody>
          <a:bodyPr/>
          <a:lstStyle>
            <a:lvl1pPr>
              <a:defRPr/>
            </a:lvl1pPr>
          </a:lstStyle>
          <a:p>
            <a:fld id="{6E2D2B3B-882E-40F3-A32F-6DD516915044}" type="slidenum">
              <a:rPr lang="en-US" smtClean="0"/>
              <a:pPr/>
              <a:t>‹#›</a:t>
            </a:fld>
            <a:endParaRPr lang="en-US" dirty="0"/>
          </a:p>
        </p:txBody>
      </p:sp>
      <p:sp>
        <p:nvSpPr>
          <p:cNvPr id="10" name="Title Placeholder 1"/>
          <p:cNvSpPr>
            <a:spLocks noGrp="1"/>
          </p:cNvSpPr>
          <p:nvPr>
            <p:ph type="title"/>
          </p:nvPr>
        </p:nvSpPr>
        <p:spPr bwMode="auto">
          <a:xfrm>
            <a:off x="0" y="0"/>
            <a:ext cx="7620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1" name="Title 1"/>
          <p:cNvSpPr txBox="1">
            <a:spLocks/>
          </p:cNvSpPr>
          <p:nvPr/>
        </p:nvSpPr>
        <p:spPr bwMode="auto">
          <a:xfrm>
            <a:off x="0" y="0"/>
            <a:ext cx="8001000" cy="1295400"/>
          </a:xfrm>
          <a:prstGeom prst="rect">
            <a:avLst/>
          </a:prstGeom>
          <a:solidFill>
            <a:schemeClr val="tx2"/>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150" normalizeH="0" baseline="0" noProof="0" smtClean="0">
                <a:ln>
                  <a:noFill/>
                </a:ln>
                <a:solidFill>
                  <a:srgbClr val="FFFFFF"/>
                </a:solidFill>
                <a:effectLst/>
                <a:uLnTx/>
                <a:uFillTx/>
                <a:latin typeface="+mj-lt"/>
                <a:ea typeface="ＭＳ Ｐゴシック" charset="-128"/>
                <a:cs typeface="ＭＳ Ｐゴシック" charset="-128"/>
              </a:rPr>
              <a:t>Click to edit Master title style</a:t>
            </a:r>
            <a:endParaRPr kumimoji="0" lang="en-US" sz="4400" b="0" i="0" u="none" strike="noStrike" kern="1200" cap="none" spc="-150" normalizeH="0" baseline="0" noProof="0">
              <a:ln>
                <a:noFill/>
              </a:ln>
              <a:solidFill>
                <a:srgbClr val="FFFFFF"/>
              </a:solidFill>
              <a:effectLst/>
              <a:uLnTx/>
              <a:uFillTx/>
              <a:latin typeface="+mj-lt"/>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086600" cy="1143000"/>
          </a:xfr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836DC24B-B167-F243-B193-5A6FD02DF4F6}" type="datetime1">
              <a:rPr lang="en-US" smtClean="0"/>
              <a:pPr/>
              <a:t>11/10/18</a:t>
            </a:fld>
            <a:endParaRPr lang="en-US" dirty="0"/>
          </a:p>
        </p:txBody>
      </p:sp>
      <p:sp>
        <p:nvSpPr>
          <p:cNvPr id="6" name="Rectangle 10"/>
          <p:cNvSpPr>
            <a:spLocks noGrp="1" noChangeArrowheads="1"/>
          </p:cNvSpPr>
          <p:nvPr>
            <p:ph type="ftr" sz="quarter" idx="11"/>
          </p:nvPr>
        </p:nvSpPr>
        <p:spPr>
          <a:ln/>
        </p:spPr>
        <p:txBody>
          <a:bodyPr/>
          <a:lstStyle>
            <a:lvl1pPr>
              <a:defRPr/>
            </a:lvl1pPr>
          </a:lstStyle>
          <a:p>
            <a:endParaRPr lang="en-US" dirty="0"/>
          </a:p>
        </p:txBody>
      </p:sp>
      <p:sp>
        <p:nvSpPr>
          <p:cNvPr id="7" name="Rectangle 11"/>
          <p:cNvSpPr>
            <a:spLocks noGrp="1" noChangeArrowheads="1"/>
          </p:cNvSpPr>
          <p:nvPr>
            <p:ph type="sldNum" sz="quarter" idx="12"/>
          </p:nvPr>
        </p:nvSpPr>
        <p:spPr>
          <a:ln/>
        </p:spPr>
        <p:txBody>
          <a:bodyPr/>
          <a:lstStyle>
            <a:lvl1pPr>
              <a:defRPr/>
            </a:lvl1pPr>
          </a:lstStyle>
          <a:p>
            <a:fld id="{6E2D2B3B-882E-40F3-A32F-6DD516915044}"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REKA_STAR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1524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C955B3A-8C0B-DB4C-8F60-F7511D2A893F}"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B2DE11FC-8435-054D-AA04-6C841B1D5B14}" type="datetime1">
              <a:rPr lang="en-US" smtClean="0"/>
              <a:pPr/>
              <a:t>11/10/18</a:t>
            </a:fld>
            <a:endParaRPr lang="en-US" dirty="0"/>
          </a:p>
        </p:txBody>
      </p:sp>
      <p:sp>
        <p:nvSpPr>
          <p:cNvPr id="6" name="Rectangle 10"/>
          <p:cNvSpPr>
            <a:spLocks noGrp="1" noChangeArrowheads="1"/>
          </p:cNvSpPr>
          <p:nvPr>
            <p:ph type="ftr" sz="quarter" idx="11"/>
          </p:nvPr>
        </p:nvSpPr>
        <p:spPr>
          <a:ln/>
        </p:spPr>
        <p:txBody>
          <a:bodyPr/>
          <a:lstStyle>
            <a:lvl1pPr>
              <a:defRPr/>
            </a:lvl1pPr>
          </a:lstStyle>
          <a:p>
            <a:endParaRPr lang="en-US" dirty="0"/>
          </a:p>
        </p:txBody>
      </p:sp>
      <p:sp>
        <p:nvSpPr>
          <p:cNvPr id="7" name="Rectangle 11"/>
          <p:cNvSpPr>
            <a:spLocks noGrp="1" noChangeArrowheads="1"/>
          </p:cNvSpPr>
          <p:nvPr>
            <p:ph type="sldNum" sz="quarter" idx="12"/>
          </p:nvPr>
        </p:nvSpPr>
        <p:spPr>
          <a:ln/>
        </p:spPr>
        <p:txBody>
          <a:bodyPr/>
          <a:lstStyle>
            <a:lvl1pPr>
              <a:defRPr/>
            </a:lvl1pPr>
          </a:lstStyle>
          <a:p>
            <a:fld id="{6E2D2B3B-882E-40F3-A32F-6DD51691504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REKA_ST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1524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37F459BE-B10C-4E4F-9B45-143E01A25B82}"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27432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00200"/>
            <a:ext cx="8458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663C901-B39E-124A-A5EC-75916F0A3A78}"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REKA_ALL.jpg"/>
          <p:cNvPicPr>
            <a:picLocks noChangeAspect="1"/>
          </p:cNvPicPr>
          <p:nvPr userDrawn="1"/>
        </p:nvPicPr>
        <p:blipFill>
          <a:blip r:embed="rId2" cstate="print"/>
          <a:stretch>
            <a:fillRect/>
          </a:stretch>
        </p:blipFill>
        <p:spPr>
          <a:xfrm>
            <a:off x="0" y="0"/>
            <a:ext cx="8929688" cy="6858000"/>
          </a:xfrm>
          <a:prstGeom prst="rect">
            <a:avLst/>
          </a:prstGeom>
        </p:spPr>
      </p:pic>
      <p:sp>
        <p:nvSpPr>
          <p:cNvPr id="4" name="Date Placeholder 3"/>
          <p:cNvSpPr>
            <a:spLocks noGrp="1"/>
          </p:cNvSpPr>
          <p:nvPr>
            <p:ph type="dt" sz="half" idx="10"/>
          </p:nvPr>
        </p:nvSpPr>
        <p:spPr/>
        <p:txBody>
          <a:bodyPr/>
          <a:lstStyle>
            <a:lvl1pPr>
              <a:defRPr/>
            </a:lvl1pPr>
          </a:lstStyle>
          <a:p>
            <a:fld id="{CC85FEBD-976F-7448-ABEF-9049BFFDE938}"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
        <p:nvSpPr>
          <p:cNvPr id="9" name="Content Placeholder 2"/>
          <p:cNvSpPr>
            <a:spLocks noGrp="1"/>
          </p:cNvSpPr>
          <p:nvPr>
            <p:ph idx="1"/>
          </p:nvPr>
        </p:nvSpPr>
        <p:spPr>
          <a:xfrm>
            <a:off x="1295400" y="1600200"/>
            <a:ext cx="762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lgn="l">
              <a:defRPr/>
            </a:lvl1pPr>
          </a:lstStyle>
          <a:p>
            <a:pPr lvl="0"/>
            <a:r>
              <a:rPr lang="en-US" smtClean="0"/>
              <a:t>Click to edit Master title style</a:t>
            </a:r>
            <a:endParaRPr lang="en-US" dirty="0" smtClean="0"/>
          </a:p>
        </p:txBody>
      </p:sp>
      <p:sp>
        <p:nvSpPr>
          <p:cNvPr id="11" name="Rectangle 10"/>
          <p:cNvSpPr/>
          <p:nvPr userDrawn="1"/>
        </p:nvSpPr>
        <p:spPr>
          <a:xfrm>
            <a:off x="8077200" y="0"/>
            <a:ext cx="3048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8458200" y="0"/>
            <a:ext cx="1524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641081" y="0"/>
            <a:ext cx="45719"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8763000" y="0"/>
            <a:ext cx="381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C16D88A-FE07-144E-AEED-5C827A530ADB}"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785E025-0ED8-1B4A-AEB9-A76393FC5C04}" type="datetime1">
              <a:rPr lang="en-US" smtClean="0"/>
              <a:pPr/>
              <a:t>11/10/18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3159E9B-AF6A-4C41-B72C-5B75B4C2AC21}" type="datetime1">
              <a:rPr lang="en-US" smtClean="0"/>
              <a:pPr/>
              <a:t>11/10/18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83A253-AF35-FA43-89A0-5E1AE655D3C9}" type="datetime1">
              <a:rPr lang="en-US" smtClean="0"/>
              <a:pPr/>
              <a:t>11/10/18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3AD54D-F310-4340-903A-72C159D42BE2}"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610EE3A-4681-D547-A49B-85ACFB0A4B3F}"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Huji_title">
    <p:spTree>
      <p:nvGrpSpPr>
        <p:cNvPr id="1" name=""/>
        <p:cNvGrpSpPr/>
        <p:nvPr/>
      </p:nvGrpSpPr>
      <p:grpSpPr>
        <a:xfrm>
          <a:off x="0" y="0"/>
          <a:ext cx="0" cy="0"/>
          <a:chOff x="0" y="0"/>
          <a:chExt cx="0" cy="0"/>
        </a:xfrm>
      </p:grpSpPr>
      <p:pic>
        <p:nvPicPr>
          <p:cNvPr id="8" name="Picture 7" descr="REKA_START_hui.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1524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480D643-D7E0-A24C-A5DE-2B4547C9319F}" type="datetime1">
              <a:rPr lang="en-US" smtClean="0"/>
              <a:pPr/>
              <a:t>11/10/18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grpSp>
        <p:nvGrpSpPr>
          <p:cNvPr id="9" name="Group 8"/>
          <p:cNvGrpSpPr/>
          <p:nvPr userDrawn="1"/>
        </p:nvGrpSpPr>
        <p:grpSpPr>
          <a:xfrm>
            <a:off x="7924800" y="4926298"/>
            <a:ext cx="1219200" cy="1931702"/>
            <a:chOff x="406400" y="585786"/>
            <a:chExt cx="1637545" cy="2286001"/>
          </a:xfrm>
        </p:grpSpPr>
        <p:pic>
          <p:nvPicPr>
            <p:cNvPr id="10" name="Picture 9"/>
            <p:cNvPicPr>
              <a:picLocks noChangeAspect="1"/>
            </p:cNvPicPr>
            <p:nvPr/>
          </p:nvPicPr>
          <p:blipFill rotWithShape="1">
            <a:blip r:embed="rId3" cstate="print"/>
            <a:srcRect r="75883"/>
            <a:stretch/>
          </p:blipFill>
          <p:spPr>
            <a:xfrm>
              <a:off x="406400" y="585786"/>
              <a:ext cx="1219200" cy="1685145"/>
            </a:xfrm>
            <a:prstGeom prst="rect">
              <a:avLst/>
            </a:prstGeom>
          </p:spPr>
        </p:pic>
        <p:sp>
          <p:nvSpPr>
            <p:cNvPr id="11" name="TextBox 10"/>
            <p:cNvSpPr txBox="1"/>
            <p:nvPr/>
          </p:nvSpPr>
          <p:spPr>
            <a:xfrm>
              <a:off x="482600" y="2133123"/>
              <a:ext cx="1561345" cy="738664"/>
            </a:xfrm>
            <a:prstGeom prst="rect">
              <a:avLst/>
            </a:prstGeom>
            <a:noFill/>
          </p:spPr>
          <p:txBody>
            <a:bodyPr wrap="none" rtlCol="0">
              <a:spAutoFit/>
            </a:bodyPr>
            <a:lstStyle/>
            <a:p>
              <a:r>
                <a:rPr lang="en-US" sz="1400" dirty="0" smtClean="0">
                  <a:solidFill>
                    <a:schemeClr val="tx1">
                      <a:lumMod val="65000"/>
                      <a:lumOff val="35000"/>
                    </a:schemeClr>
                  </a:solidFill>
                </a:rPr>
                <a:t>THE HEBREW</a:t>
              </a:r>
            </a:p>
            <a:p>
              <a:r>
                <a:rPr lang="en-US" sz="1400" dirty="0" smtClean="0">
                  <a:solidFill>
                    <a:schemeClr val="tx1">
                      <a:lumMod val="65000"/>
                      <a:lumOff val="35000"/>
                    </a:schemeClr>
                  </a:solidFill>
                </a:rPr>
                <a:t>UNIVERSITY</a:t>
              </a:r>
            </a:p>
            <a:p>
              <a:r>
                <a:rPr lang="en-US" sz="1400" dirty="0" smtClean="0">
                  <a:solidFill>
                    <a:schemeClr val="tx1">
                      <a:lumMod val="65000"/>
                      <a:lumOff val="35000"/>
                    </a:schemeClr>
                  </a:solidFill>
                </a:rPr>
                <a:t>OF JERUSALEM</a:t>
              </a:r>
              <a:endParaRPr lang="en-US" sz="1400" dirty="0">
                <a:solidFill>
                  <a:schemeClr val="tx1">
                    <a:lumMod val="65000"/>
                    <a:lumOff val="35000"/>
                  </a:schemeClr>
                </a:solidFill>
              </a:endParaRPr>
            </a:p>
          </p:txBody>
        </p:sp>
      </p:gr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29BF1E-17F7-7A4E-A542-01BB2E487F05}"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772171-616D-F342-B97A-C123E27041DA}"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772400" cy="1295400"/>
          </a:xfr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BF190E5F-881E-1D41-B648-5EFE85021F1D}" type="datetime1">
              <a:rPr lang="en-US" smtClean="0"/>
              <a:pPr>
                <a:defRPr/>
              </a:pPr>
              <a:t>11/10/18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2B6529E-91C7-4A4A-B2CD-036DEFB301DE}" type="slidenum">
              <a:rPr lang="en-US"/>
              <a:pPr>
                <a:defRPr/>
              </a:pPr>
              <a:t>‹#›</a:t>
            </a:fld>
            <a:endParaRPr lang="en-US"/>
          </a:p>
        </p:txBody>
      </p:sp>
      <p:sp>
        <p:nvSpPr>
          <p:cNvPr id="9"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4948EFF8-ABC7-784A-A0DA-6FD2859142AB}" type="datetime1">
              <a:rPr lang="en-US" smtClean="0"/>
              <a:pPr>
                <a:defRPr/>
              </a:pPr>
              <a:t>11/10/18</a:t>
            </a:fld>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B7BA8A27-CA64-42A9-976C-B3500A970F4A}" type="slidenum">
              <a:rPr lang="en-US"/>
              <a:pPr>
                <a:defRPr/>
              </a:pPr>
              <a:t>‹#›</a:t>
            </a:fld>
            <a:endParaRPr lang="en-US"/>
          </a:p>
        </p:txBody>
      </p:sp>
      <p:sp>
        <p:nvSpPr>
          <p:cNvPr id="10" name="Title Placeholder 1"/>
          <p:cNvSpPr>
            <a:spLocks noGrp="1"/>
          </p:cNvSpPr>
          <p:nvPr>
            <p:ph type="title"/>
          </p:nvPr>
        </p:nvSpPr>
        <p:spPr bwMode="auto">
          <a:xfrm>
            <a:off x="0" y="0"/>
            <a:ext cx="7620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1"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1600200"/>
            <a:ext cx="4572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124EDD26-F1EC-E240-9551-E2C1DB2E6AE4}" type="datetime1">
              <a:rPr lang="en-US" smtClean="0"/>
              <a:pPr>
                <a:defRPr/>
              </a:pPr>
              <a:t>11/10/18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002A979-B148-45FC-97CC-0F3AA71DC73D}" type="slidenum">
              <a:rPr lang="en-US"/>
              <a:pPr>
                <a:defRPr/>
              </a:pPr>
              <a:t>‹#›</a:t>
            </a:fld>
            <a:endParaRPr lang="en-US"/>
          </a:p>
        </p:txBody>
      </p:sp>
      <p:sp>
        <p:nvSpPr>
          <p:cNvPr id="9" name="Title Placeholder 1"/>
          <p:cNvSpPr>
            <a:spLocks noGrp="1"/>
          </p:cNvSpPr>
          <p:nvPr>
            <p:ph type="title"/>
          </p:nvPr>
        </p:nvSpPr>
        <p:spPr bwMode="auto">
          <a:xfrm>
            <a:off x="0" y="0"/>
            <a:ext cx="78486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2"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ble">
    <p:bg>
      <p:bgRef idx="1001">
        <a:schemeClr val="bg1"/>
      </p:bgRef>
    </p:bg>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7772400" cy="4530725"/>
          </a:xfrm>
        </p:spPr>
        <p:txBody>
          <a:bodyPr/>
          <a:lstStyle/>
          <a:p>
            <a:pPr lvl="0"/>
            <a:r>
              <a:rPr lang="en-US" noProof="0" smtClean="0"/>
              <a:t>Click icon to add table</a:t>
            </a:r>
          </a:p>
        </p:txBody>
      </p:sp>
      <p:sp>
        <p:nvSpPr>
          <p:cNvPr id="4" name="Rectangle 9"/>
          <p:cNvSpPr>
            <a:spLocks noGrp="1" noChangeArrowheads="1"/>
          </p:cNvSpPr>
          <p:nvPr>
            <p:ph type="dt" sz="half" idx="10"/>
          </p:nvPr>
        </p:nvSpPr>
        <p:spPr>
          <a:ln/>
        </p:spPr>
        <p:txBody>
          <a:bodyPr/>
          <a:lstStyle>
            <a:lvl1pPr>
              <a:defRPr/>
            </a:lvl1pPr>
          </a:lstStyle>
          <a:p>
            <a:pPr>
              <a:defRPr/>
            </a:pPr>
            <a:fld id="{0C717C0B-B7E4-A747-A572-E135B2CC8C4C}" type="datetime1">
              <a:rPr lang="en-US" smtClean="0"/>
              <a:pPr>
                <a:defRPr/>
              </a:pPr>
              <a:t>11/10/18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414C9D8-A567-4445-B416-29F4CB22A814}" type="slidenum">
              <a:rPr lang="en-US"/>
              <a:pPr>
                <a:defRPr/>
              </a:pPr>
              <a:t>‹#›</a:t>
            </a:fld>
            <a:endParaRPr lang="en-US"/>
          </a:p>
        </p:txBody>
      </p:sp>
      <p:sp>
        <p:nvSpPr>
          <p:cNvPr id="7" name="Title Placeholder 1"/>
          <p:cNvSpPr>
            <a:spLocks noGrp="1"/>
          </p:cNvSpPr>
          <p:nvPr>
            <p:ph type="title"/>
          </p:nvPr>
        </p:nvSpPr>
        <p:spPr bwMode="auto">
          <a:xfrm>
            <a:off x="0" y="0"/>
            <a:ext cx="77724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8"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086600" cy="1143000"/>
          </a:xfr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7CDDD37C-6180-984C-A20B-84589CE42E14}" type="datetime1">
              <a:rPr lang="en-US" smtClean="0"/>
              <a:pPr>
                <a:defRPr/>
              </a:pPr>
              <a:t>11/10/18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D539297-BFA2-48BC-9E1E-8E7B26D3A45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REKA_ST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1524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DBC569D-B037-CA44-9998-C72C79BACA62}"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27432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00200"/>
            <a:ext cx="8458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E51E8F3-D5E8-EA4F-8508-29668EA8A0F7}"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REKA_ALL.jpg"/>
          <p:cNvPicPr>
            <a:picLocks noChangeAspect="1"/>
          </p:cNvPicPr>
          <p:nvPr userDrawn="1"/>
        </p:nvPicPr>
        <p:blipFill>
          <a:blip r:embed="rId2" cstate="print"/>
          <a:stretch>
            <a:fillRect/>
          </a:stretch>
        </p:blipFill>
        <p:spPr>
          <a:xfrm>
            <a:off x="0" y="0"/>
            <a:ext cx="8929688" cy="6858000"/>
          </a:xfrm>
          <a:prstGeom prst="rect">
            <a:avLst/>
          </a:prstGeom>
        </p:spPr>
      </p:pic>
      <p:sp>
        <p:nvSpPr>
          <p:cNvPr id="4" name="Date Placeholder 3"/>
          <p:cNvSpPr>
            <a:spLocks noGrp="1"/>
          </p:cNvSpPr>
          <p:nvPr>
            <p:ph type="dt" sz="half" idx="10"/>
          </p:nvPr>
        </p:nvSpPr>
        <p:spPr/>
        <p:txBody>
          <a:bodyPr/>
          <a:lstStyle>
            <a:lvl1pPr>
              <a:defRPr/>
            </a:lvl1pPr>
          </a:lstStyle>
          <a:p>
            <a:fld id="{EFF696DD-1FD6-084F-97F9-4C7E0BEDEA50}"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
        <p:nvSpPr>
          <p:cNvPr id="9" name="Content Placeholder 2"/>
          <p:cNvSpPr>
            <a:spLocks noGrp="1"/>
          </p:cNvSpPr>
          <p:nvPr>
            <p:ph idx="1"/>
          </p:nvPr>
        </p:nvSpPr>
        <p:spPr>
          <a:xfrm>
            <a:off x="1295400" y="1600200"/>
            <a:ext cx="762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lgn="l">
              <a:defRPr/>
            </a:lvl1pPr>
          </a:lstStyle>
          <a:p>
            <a:pPr lvl="0"/>
            <a:r>
              <a:rPr lang="en-US" smtClean="0"/>
              <a:t>Click to edit Master title style</a:t>
            </a:r>
            <a:endParaRPr lang="en-US" dirty="0" smtClean="0"/>
          </a:p>
        </p:txBody>
      </p:sp>
      <p:sp>
        <p:nvSpPr>
          <p:cNvPr id="11" name="Rectangle 10"/>
          <p:cNvSpPr/>
          <p:nvPr userDrawn="1"/>
        </p:nvSpPr>
        <p:spPr>
          <a:xfrm>
            <a:off x="8077200" y="0"/>
            <a:ext cx="3048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8458200" y="0"/>
            <a:ext cx="1524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641081" y="0"/>
            <a:ext cx="45719"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8763000" y="0"/>
            <a:ext cx="381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epness_title">
    <p:spTree>
      <p:nvGrpSpPr>
        <p:cNvPr id="1" name=""/>
        <p:cNvGrpSpPr/>
        <p:nvPr/>
      </p:nvGrpSpPr>
      <p:grpSpPr>
        <a:xfrm>
          <a:off x="0" y="0"/>
          <a:ext cx="0" cy="0"/>
          <a:chOff x="0" y="0"/>
          <a:chExt cx="0" cy="0"/>
        </a:xfrm>
      </p:grpSpPr>
      <p:pic>
        <p:nvPicPr>
          <p:cNvPr id="8" name="Picture 7" descr="REKA_START_hui.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1524000"/>
            <a:ext cx="7772400" cy="1470025"/>
          </a:xfrm>
          <a:solidFill>
            <a:schemeClr val="tx2"/>
          </a:solidFill>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A5883482-184D-0F42-96C3-E09431CCBC5F}" type="datetime1">
              <a:rPr lang="en-US" smtClean="0"/>
              <a:pPr/>
              <a:t>11/10/18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pic>
        <p:nvPicPr>
          <p:cNvPr id="9" name="Picture 8" descr="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4" y="4561991"/>
            <a:ext cx="1001332" cy="936104"/>
          </a:xfrm>
          <a:prstGeom prst="rect">
            <a:avLst/>
          </a:prstGeom>
        </p:spPr>
      </p:pic>
      <p:pic>
        <p:nvPicPr>
          <p:cNvPr id="10" name="Picture 9" descr="image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52" y="-99392"/>
            <a:ext cx="1982337" cy="1440160"/>
          </a:xfrm>
          <a:prstGeom prst="rect">
            <a:avLst/>
          </a:prstGeom>
        </p:spPr>
      </p:pic>
    </p:spTree>
    <p:extLst>
      <p:ext uri="{BB962C8B-B14F-4D97-AF65-F5344CB8AC3E}">
        <p14:creationId xmlns:p14="http://schemas.microsoft.com/office/powerpoint/2010/main" val="3792226749"/>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8537E3-1851-054E-A497-C72CBF6CE44A}"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2C880F9-6FD4-5D4C-B48C-0D89F35464B9}" type="datetime1">
              <a:rPr lang="en-US" smtClean="0"/>
              <a:pPr/>
              <a:t>11/10/18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60DF260-5FB8-DC45-9CAF-5476FC966327}" type="datetime1">
              <a:rPr lang="en-US" smtClean="0"/>
              <a:pPr/>
              <a:t>11/10/18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26066B0-EB70-1646-A0C9-357D6FDB825F}" type="datetime1">
              <a:rPr lang="en-US" smtClean="0"/>
              <a:pPr/>
              <a:t>11/10/18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8FBD68F-EB00-2644-9E98-698C9B554328}"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F0313B9-3502-B942-9457-1FF4962C8F99}"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8451D8-AF20-EA4A-B632-07EBD4DB66C8}"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15B933E-3888-B941-BB51-896FF7A223A4}"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70312D-CC07-413F-826A-B247A5B4D179}"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772400" cy="1295400"/>
          </a:xfr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728AD4D3-0D6E-F44A-B0D5-51A259D64A58}" type="datetime1">
              <a:rPr lang="en-US" smtClean="0"/>
              <a:pPr>
                <a:defRPr/>
              </a:pPr>
              <a:t>11/10/18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2B6529E-91C7-4A4A-B2CD-036DEFB301DE}" type="slidenum">
              <a:rPr lang="en-US"/>
              <a:pPr>
                <a:defRPr/>
              </a:pPr>
              <a:t>‹#›</a:t>
            </a:fld>
            <a:endParaRPr lang="en-US"/>
          </a:p>
        </p:txBody>
      </p:sp>
      <p:sp>
        <p:nvSpPr>
          <p:cNvPr id="9"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C69A65B9-FCD8-214A-86EC-0C8BB7B986A6}" type="datetime1">
              <a:rPr lang="en-US" smtClean="0"/>
              <a:pPr>
                <a:defRPr/>
              </a:pPr>
              <a:t>11/10/18</a:t>
            </a:fld>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B7BA8A27-CA64-42A9-976C-B3500A970F4A}" type="slidenum">
              <a:rPr lang="en-US"/>
              <a:pPr>
                <a:defRPr/>
              </a:pPr>
              <a:t>‹#›</a:t>
            </a:fld>
            <a:endParaRPr lang="en-US"/>
          </a:p>
        </p:txBody>
      </p:sp>
      <p:sp>
        <p:nvSpPr>
          <p:cNvPr id="10" name="Title Placeholder 1"/>
          <p:cNvSpPr>
            <a:spLocks noGrp="1"/>
          </p:cNvSpPr>
          <p:nvPr>
            <p:ph type="title"/>
          </p:nvPr>
        </p:nvSpPr>
        <p:spPr bwMode="auto">
          <a:xfrm>
            <a:off x="0" y="0"/>
            <a:ext cx="7620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1" name="Title 1"/>
          <p:cNvSpPr txBox="1">
            <a:spLocks/>
          </p:cNvSpPr>
          <p:nvPr userDrawn="1"/>
        </p:nvSpPr>
        <p:spPr bwMode="auto">
          <a:xfrm>
            <a:off x="0" y="0"/>
            <a:ext cx="8001000" cy="1295400"/>
          </a:xfrm>
          <a:prstGeom prst="rect">
            <a:avLst/>
          </a:prstGeom>
          <a:solidFill>
            <a:schemeClr val="accent1"/>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dirty="0" smtClean="0"/>
              <a:t>Click to edit Master title style</a:t>
            </a:r>
            <a:endParaRPr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Deepness_title">
    <p:spTree>
      <p:nvGrpSpPr>
        <p:cNvPr id="1" name=""/>
        <p:cNvGrpSpPr/>
        <p:nvPr/>
      </p:nvGrpSpPr>
      <p:grpSpPr>
        <a:xfrm>
          <a:off x="0" y="0"/>
          <a:ext cx="0" cy="0"/>
          <a:chOff x="0" y="0"/>
          <a:chExt cx="0" cy="0"/>
        </a:xfrm>
      </p:grpSpPr>
      <p:pic>
        <p:nvPicPr>
          <p:cNvPr id="8" name="Picture 7" descr="REKA_START_hui.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1524000"/>
            <a:ext cx="7772400" cy="1470025"/>
          </a:xfrm>
          <a:solidFill>
            <a:schemeClr val="tx2"/>
          </a:solidFill>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69E9C267-D95A-3240-8AEB-E5CC9D6AECF3}" type="datetime1">
              <a:rPr lang="en-US" smtClean="0"/>
              <a:pPr/>
              <a:t>11/10/18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pic>
        <p:nvPicPr>
          <p:cNvPr id="9" name="Picture 8" descr="ima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4" y="4561991"/>
            <a:ext cx="1001332" cy="936104"/>
          </a:xfrm>
          <a:prstGeom prst="rect">
            <a:avLst/>
          </a:prstGeom>
        </p:spPr>
      </p:pic>
    </p:spTree>
    <p:extLst>
      <p:ext uri="{BB962C8B-B14F-4D97-AF65-F5344CB8AC3E}">
        <p14:creationId xmlns:p14="http://schemas.microsoft.com/office/powerpoint/2010/main" val="2084639825"/>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1600200"/>
            <a:ext cx="4572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9039FE12-4096-4747-8FDF-BDADD22932E2}" type="datetime1">
              <a:rPr lang="en-US" smtClean="0"/>
              <a:pPr>
                <a:defRPr/>
              </a:pPr>
              <a:t>11/10/18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002A979-B148-45FC-97CC-0F3AA71DC73D}" type="slidenum">
              <a:rPr lang="en-US"/>
              <a:pPr>
                <a:defRPr/>
              </a:pPr>
              <a:t>‹#›</a:t>
            </a:fld>
            <a:endParaRPr lang="en-US"/>
          </a:p>
        </p:txBody>
      </p:sp>
      <p:sp>
        <p:nvSpPr>
          <p:cNvPr id="9" name="Title Placeholder 1"/>
          <p:cNvSpPr>
            <a:spLocks noGrp="1"/>
          </p:cNvSpPr>
          <p:nvPr>
            <p:ph type="title"/>
          </p:nvPr>
        </p:nvSpPr>
        <p:spPr bwMode="auto">
          <a:xfrm>
            <a:off x="0" y="0"/>
            <a:ext cx="78486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2"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able">
    <p:bg>
      <p:bgRef idx="1001">
        <a:schemeClr val="bg1"/>
      </p:bgRef>
    </p:bg>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7772400" cy="4530725"/>
          </a:xfrm>
        </p:spPr>
        <p:txBody>
          <a:bodyPr/>
          <a:lstStyle/>
          <a:p>
            <a:pPr lvl="0"/>
            <a:r>
              <a:rPr lang="en-US" noProof="0" smtClean="0"/>
              <a:t>Click icon to add table</a:t>
            </a:r>
          </a:p>
        </p:txBody>
      </p:sp>
      <p:sp>
        <p:nvSpPr>
          <p:cNvPr id="4" name="Rectangle 9"/>
          <p:cNvSpPr>
            <a:spLocks noGrp="1" noChangeArrowheads="1"/>
          </p:cNvSpPr>
          <p:nvPr>
            <p:ph type="dt" sz="half" idx="10"/>
          </p:nvPr>
        </p:nvSpPr>
        <p:spPr>
          <a:ln/>
        </p:spPr>
        <p:txBody>
          <a:bodyPr/>
          <a:lstStyle>
            <a:lvl1pPr>
              <a:defRPr/>
            </a:lvl1pPr>
          </a:lstStyle>
          <a:p>
            <a:pPr>
              <a:defRPr/>
            </a:pPr>
            <a:fld id="{D50A423B-C203-A544-828D-51A5D027C5F4}" type="datetime1">
              <a:rPr lang="en-US" smtClean="0"/>
              <a:pPr>
                <a:defRPr/>
              </a:pPr>
              <a:t>11/10/18</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414C9D8-A567-4445-B416-29F4CB22A814}" type="slidenum">
              <a:rPr lang="en-US"/>
              <a:pPr>
                <a:defRPr/>
              </a:pPr>
              <a:t>‹#›</a:t>
            </a:fld>
            <a:endParaRPr lang="en-US"/>
          </a:p>
        </p:txBody>
      </p:sp>
      <p:sp>
        <p:nvSpPr>
          <p:cNvPr id="7" name="Title Placeholder 1"/>
          <p:cNvSpPr>
            <a:spLocks noGrp="1"/>
          </p:cNvSpPr>
          <p:nvPr>
            <p:ph type="title"/>
          </p:nvPr>
        </p:nvSpPr>
        <p:spPr bwMode="auto">
          <a:xfrm>
            <a:off x="0" y="0"/>
            <a:ext cx="77724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dirty="0" smtClean="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8" name="Title 1"/>
          <p:cNvSpPr txBox="1">
            <a:spLocks/>
          </p:cNvSpPr>
          <p:nvPr userDrawn="1"/>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fontAlgn="base">
              <a:spcBef>
                <a:spcPct val="0"/>
              </a:spcBef>
              <a:spcAft>
                <a:spcPct val="0"/>
              </a:spcAft>
              <a:defRPr/>
            </a:pPr>
            <a:r>
              <a:rPr smtClean="0"/>
              <a:t>Click to edit Master title style</a:t>
            </a:r>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086600" cy="1143000"/>
          </a:xfr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56A16E59-26B6-374B-9DEC-DE12397853BB}" type="datetime1">
              <a:rPr lang="en-US" smtClean="0"/>
              <a:pPr>
                <a:defRPr/>
              </a:pPr>
              <a:t>11/10/18</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D539297-BFA2-48BC-9E1E-8E7B26D3A45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Huji_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666992"/>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3200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C16E8E22-ED9B-C447-86D4-7DA78C7F4628}" type="datetime1">
              <a:rPr lang="en-US" smtClean="0"/>
              <a:pPr/>
              <a:t>11/10/18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dirty="0"/>
          </a:p>
        </p:txBody>
      </p:sp>
      <p:sp>
        <p:nvSpPr>
          <p:cNvPr id="7" name="Rectangle 6"/>
          <p:cNvSpPr/>
          <p:nvPr/>
        </p:nvSpPr>
        <p:spPr>
          <a:xfrm>
            <a:off x="5884333" y="-486833"/>
            <a:ext cx="3788834" cy="2328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30193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27432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00200"/>
            <a:ext cx="8458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4FD38CC-2D54-E049-82DD-266FE16591A3}"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descr="REKA_ALL.jpg"/>
          <p:cNvPicPr>
            <a:picLocks noChangeAspect="1"/>
          </p:cNvPicPr>
          <p:nvPr/>
        </p:nvPicPr>
        <p:blipFill>
          <a:blip r:embed="rId2" cstate="print"/>
          <a:stretch>
            <a:fillRect/>
          </a:stretch>
        </p:blipFill>
        <p:spPr>
          <a:xfrm>
            <a:off x="0" y="0"/>
            <a:ext cx="8929688" cy="6858000"/>
          </a:xfrm>
          <a:prstGeom prst="rect">
            <a:avLst/>
          </a:prstGeom>
        </p:spPr>
      </p:pic>
      <p:sp>
        <p:nvSpPr>
          <p:cNvPr id="4" name="Date Placeholder 3"/>
          <p:cNvSpPr>
            <a:spLocks noGrp="1"/>
          </p:cNvSpPr>
          <p:nvPr>
            <p:ph type="dt" sz="half" idx="10"/>
          </p:nvPr>
        </p:nvSpPr>
        <p:spPr/>
        <p:txBody>
          <a:bodyPr/>
          <a:lstStyle>
            <a:lvl1pPr>
              <a:defRPr/>
            </a:lvl1pPr>
          </a:lstStyle>
          <a:p>
            <a:fld id="{723D7617-761B-9F4F-BE37-F5AA5864E0D8}" type="datetime1">
              <a:rPr lang="en-US" smtClean="0"/>
              <a:pPr/>
              <a:t>11/10/18</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
        <p:nvSpPr>
          <p:cNvPr id="9" name="Content Placeholder 2"/>
          <p:cNvSpPr>
            <a:spLocks noGrp="1"/>
          </p:cNvSpPr>
          <p:nvPr>
            <p:ph idx="1"/>
          </p:nvPr>
        </p:nvSpPr>
        <p:spPr>
          <a:xfrm>
            <a:off x="1295400" y="1600200"/>
            <a:ext cx="762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bwMode="auto">
          <a:xfrm>
            <a:off x="0" y="0"/>
            <a:ext cx="8001000" cy="1295400"/>
          </a:xfrm>
          <a:prstGeom prst="rect">
            <a:avLst/>
          </a:prstGeom>
          <a:solidFill>
            <a:srgbClr val="F69939"/>
          </a:solidFill>
          <a:ln w="9525">
            <a:noFill/>
            <a:miter lim="800000"/>
            <a:headEnd/>
            <a:tailEnd/>
          </a:ln>
        </p:spPr>
        <p:txBody>
          <a:bodyPr vert="horz" wrap="square" lIns="274320" tIns="45720" rIns="91440" bIns="45720" numCol="1" anchor="ctr" anchorCtr="0" compatLnSpc="1">
            <a:prstTxWarp prst="textNoShape">
              <a:avLst/>
            </a:prstTxWarp>
          </a:bodyPr>
          <a:lstStyle>
            <a:lvl1pPr algn="l">
              <a:defRPr/>
            </a:lvl1pPr>
          </a:lstStyle>
          <a:p>
            <a:pPr lvl="0"/>
            <a:r>
              <a:rPr lang="en-US" smtClean="0"/>
              <a:t>Click to edit Master title style</a:t>
            </a:r>
            <a:endParaRPr lang="en-US" dirty="0" smtClean="0"/>
          </a:p>
        </p:txBody>
      </p:sp>
      <p:sp>
        <p:nvSpPr>
          <p:cNvPr id="11" name="Rectangle 10"/>
          <p:cNvSpPr/>
          <p:nvPr/>
        </p:nvSpPr>
        <p:spPr>
          <a:xfrm>
            <a:off x="8077200" y="0"/>
            <a:ext cx="3048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0"/>
            <a:ext cx="1524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41081" y="0"/>
            <a:ext cx="45719"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763000" y="0"/>
            <a:ext cx="381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w="9525">
            <a:noFill/>
            <a:miter lim="800000"/>
            <a:headEnd/>
            <a:tailEnd/>
          </a:ln>
        </p:spPr>
        <p:txBody>
          <a:bodyPr vert="horz" wrap="square" lIns="274320" tIns="45720" rIns="91440" bIns="45720" numCol="1" anchor="ctr" anchorCtr="0" compatLnSpc="1">
            <a:prstTxWarp prst="textNoShape">
              <a:avLst/>
            </a:prstTxWarp>
          </a:bodyPr>
          <a:lstStyle>
            <a:lvl1pPr>
              <a:defRPr lang="en-US" sz="4400" kern="1200" spc="-150">
                <a:solidFill>
                  <a:srgbClr val="FFFFFF"/>
                </a:solidFill>
                <a:latin typeface="+mj-lt"/>
                <a:ea typeface="ＭＳ Ｐゴシック" charset="-128"/>
                <a:cs typeface="ＭＳ Ｐゴシック" charset="-128"/>
              </a:defRPr>
            </a:lvl1pPr>
          </a:lstStyle>
          <a:p>
            <a:pPr lvl="0" algn="l" rtl="0" eaLnBrk="1" fontAlgn="base" hangingPunct="1">
              <a:spcBef>
                <a:spcPct val="0"/>
              </a:spcBef>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EDB73B5-30A6-9149-B835-674482A28742}" type="datetime1">
              <a:rPr lang="en-US" smtClean="0"/>
              <a:pPr/>
              <a:t>11/10/18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slideLayout" Target="../slideLayouts/slideLayout51.xml"/><Relationship Id="rId16" Type="http://schemas.openxmlformats.org/officeDocument/2006/relationships/slideLayout" Target="../slideLayouts/slideLayout52.xml"/><Relationship Id="rId17" Type="http://schemas.openxmlformats.org/officeDocument/2006/relationships/theme" Target="../theme/theme3.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0" y="0"/>
            <a:ext cx="8001000" cy="1295400"/>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fld id="{9C0E9B88-F649-A242-A466-8CCEB93EC67B}" type="datetime1">
              <a:rPr lang="en-US" smtClean="0"/>
              <a:pPr/>
              <a:t>11/10/18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fld id="{6E2D2B3B-882E-40F3-A32F-6DD516915044}" type="slidenum">
              <a:rPr lang="en-US" smtClean="0"/>
              <a:pPr/>
              <a:t>‹#›</a:t>
            </a:fld>
            <a:endParaRPr lang="en-US" dirty="0"/>
          </a:p>
        </p:txBody>
      </p:sp>
      <p:sp>
        <p:nvSpPr>
          <p:cNvPr id="12" name="Rectangle 11"/>
          <p:cNvSpPr/>
          <p:nvPr/>
        </p:nvSpPr>
        <p:spPr>
          <a:xfrm>
            <a:off x="8077200" y="0"/>
            <a:ext cx="304800"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58200" y="0"/>
            <a:ext cx="152400"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41081" y="0"/>
            <a:ext cx="45719"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63000" y="0"/>
            <a:ext cx="381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16" r:id="rId1"/>
    <p:sldLayoutId id="2147483963" r:id="rId2"/>
    <p:sldLayoutId id="2147483964" r:id="rId3"/>
    <p:sldLayoutId id="2147483965" r:id="rId4"/>
    <p:sldLayoutId id="214748401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spc="-150">
          <a:solidFill>
            <a:srgbClr val="FFFFFF"/>
          </a:solidFill>
          <a:latin typeface="Trebuchet MS"/>
          <a:ea typeface="ＭＳ Ｐゴシック" charset="-128"/>
          <a:cs typeface="Trebuchet MS"/>
        </a:defRPr>
      </a:lvl1pPr>
      <a:lvl2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rebuchet MS"/>
          <a:ea typeface="ＭＳ Ｐゴシック" charset="-128"/>
          <a:cs typeface="Trebuchet M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rebuchet MS"/>
          <a:ea typeface="ＭＳ Ｐゴシック" charset="-128"/>
          <a:cs typeface="Trebuchet M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rebuchet MS"/>
          <a:ea typeface="ＭＳ Ｐゴシック" charset="-128"/>
          <a:cs typeface="Trebuchet M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rebuchet MS"/>
          <a:ea typeface="ＭＳ Ｐゴシック" charset="-128"/>
          <a:cs typeface="Trebuchet M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rebuchet MS"/>
          <a:ea typeface="ＭＳ Ｐゴシック" charset="-128"/>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0" y="0"/>
            <a:ext cx="8001000" cy="1295400"/>
          </a:xfrm>
          <a:prstGeom prst="rect">
            <a:avLst/>
          </a:prstGeom>
          <a:solidFill>
            <a:srgbClr val="F6993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fld id="{746E9CD4-7A14-6643-9162-BA7BB2E57BBF}" type="datetime1">
              <a:rPr lang="en-US" smtClean="0"/>
              <a:pPr/>
              <a:t>11/10/18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fld id="{1970312D-CC07-413F-826A-B247A5B4D179}" type="slidenum">
              <a:rPr lang="en-US"/>
              <a:pPr/>
              <a:t>‹#›</a:t>
            </a:fld>
            <a:endParaRPr lang="en-US"/>
          </a:p>
        </p:txBody>
      </p:sp>
      <p:sp>
        <p:nvSpPr>
          <p:cNvPr id="12" name="Rectangle 11"/>
          <p:cNvSpPr/>
          <p:nvPr/>
        </p:nvSpPr>
        <p:spPr>
          <a:xfrm>
            <a:off x="8077200" y="0"/>
            <a:ext cx="3048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8458200" y="0"/>
            <a:ext cx="1524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8641081" y="0"/>
            <a:ext cx="45719"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8763000" y="0"/>
            <a:ext cx="381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spc="-150">
          <a:solidFill>
            <a:srgbClr val="FFFFFF"/>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0" y="0"/>
            <a:ext cx="8001000" cy="1295400"/>
          </a:xfrm>
          <a:prstGeom prst="rect">
            <a:avLst/>
          </a:prstGeom>
          <a:solidFill>
            <a:srgbClr val="F6993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fld id="{26FC3F99-F1F0-B84B-8C59-D5C2A0653A46}" type="datetime1">
              <a:rPr lang="en-US" smtClean="0"/>
              <a:pPr/>
              <a:t>11/10/18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fld id="{1970312D-CC07-413F-826A-B247A5B4D179}" type="slidenum">
              <a:rPr lang="en-US"/>
              <a:pPr/>
              <a:t>‹#›</a:t>
            </a:fld>
            <a:endParaRPr lang="en-US"/>
          </a:p>
        </p:txBody>
      </p:sp>
      <p:sp>
        <p:nvSpPr>
          <p:cNvPr id="12" name="Rectangle 11"/>
          <p:cNvSpPr/>
          <p:nvPr/>
        </p:nvSpPr>
        <p:spPr>
          <a:xfrm>
            <a:off x="8077200" y="0"/>
            <a:ext cx="3048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8458200" y="0"/>
            <a:ext cx="152400"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8641081" y="0"/>
            <a:ext cx="45719" cy="1295400"/>
          </a:xfrm>
          <a:prstGeom prst="rect">
            <a:avLst/>
          </a:prstGeom>
          <a:solidFill>
            <a:srgbClr val="F69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8763000" y="0"/>
            <a:ext cx="381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spc="-150">
          <a:solidFill>
            <a:srgbClr val="FFFFFF"/>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rgbClr val="FFFFFF"/>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4.wmf"/><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4.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820926"/>
            <a:ext cx="6997700" cy="1133607"/>
          </a:xfrm>
        </p:spPr>
        <p:txBody>
          <a:bodyPr>
            <a:normAutofit/>
          </a:bodyPr>
          <a:lstStyle/>
          <a:p>
            <a:pPr algn="ctr"/>
            <a:r>
              <a:rPr lang="en-US" dirty="0" smtClean="0">
                <a:solidFill>
                  <a:schemeClr val="tx2">
                    <a:lumMod val="75000"/>
                  </a:schemeClr>
                </a:solidFill>
                <a:latin typeface="Tw Cen MT"/>
                <a:cs typeface="Tw Cen MT"/>
              </a:rPr>
              <a:t>Michael Schapira</a:t>
            </a:r>
          </a:p>
          <a:p>
            <a:pPr algn="ctr"/>
            <a:r>
              <a:rPr lang="en-US" sz="2600" dirty="0" smtClean="0">
                <a:solidFill>
                  <a:srgbClr val="1F497D"/>
                </a:solidFill>
                <a:latin typeface="Tw Cen MT"/>
                <a:cs typeface="Tw Cen MT"/>
              </a:rPr>
              <a:t>School of </a:t>
            </a:r>
            <a:r>
              <a:rPr lang="en-US" sz="2600" dirty="0">
                <a:solidFill>
                  <a:srgbClr val="1F497D"/>
                </a:solidFill>
                <a:latin typeface="Tw Cen MT"/>
                <a:cs typeface="Tw Cen MT"/>
              </a:rPr>
              <a:t>Computer </a:t>
            </a:r>
            <a:r>
              <a:rPr lang="en-US" sz="2600" dirty="0" smtClean="0">
                <a:solidFill>
                  <a:srgbClr val="1F497D"/>
                </a:solidFill>
                <a:latin typeface="Tw Cen MT"/>
                <a:cs typeface="Tw Cen MT"/>
              </a:rPr>
              <a:t>Science and Engineering</a:t>
            </a:r>
          </a:p>
        </p:txBody>
      </p:sp>
      <p:sp>
        <p:nvSpPr>
          <p:cNvPr id="6" name="Title 1"/>
          <p:cNvSpPr txBox="1">
            <a:spLocks/>
          </p:cNvSpPr>
          <p:nvPr/>
        </p:nvSpPr>
        <p:spPr>
          <a:xfrm>
            <a:off x="1007519" y="3626716"/>
            <a:ext cx="6993467"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1200" cap="none" spc="0" normalizeH="0" baseline="0" noProof="0" dirty="0" smtClean="0">
              <a:ln>
                <a:noFill/>
              </a:ln>
              <a:solidFill>
                <a:srgbClr val="1F497D"/>
              </a:solidFill>
              <a:effectLst/>
              <a:uLnTx/>
              <a:uFillTx/>
              <a:latin typeface="Tw Cen MT"/>
              <a:ea typeface="+mj-ea"/>
              <a:cs typeface="Tw Cen MT"/>
            </a:endParaRPr>
          </a:p>
        </p:txBody>
      </p:sp>
      <p:pic>
        <p:nvPicPr>
          <p:cNvPr id="29702" name="Picture 6" descr="http://www.basilwrapsmediterraneancuisine.com/jerusalem_2_.jpg"/>
          <p:cNvPicPr>
            <a:picLocks noChangeAspect="1" noChangeArrowheads="1"/>
          </p:cNvPicPr>
          <p:nvPr/>
        </p:nvPicPr>
        <p:blipFill>
          <a:blip r:embed="rId2" cstate="print"/>
          <a:srcRect/>
          <a:stretch>
            <a:fillRect/>
          </a:stretch>
        </p:blipFill>
        <p:spPr bwMode="auto">
          <a:xfrm>
            <a:off x="0" y="0"/>
            <a:ext cx="9144000" cy="2659376"/>
          </a:xfrm>
          <a:prstGeom prst="rect">
            <a:avLst/>
          </a:prstGeom>
          <a:noFill/>
        </p:spPr>
      </p:pic>
      <p:sp>
        <p:nvSpPr>
          <p:cNvPr id="5" name="Rectangle 4"/>
          <p:cNvSpPr/>
          <p:nvPr/>
        </p:nvSpPr>
        <p:spPr>
          <a:xfrm>
            <a:off x="0" y="4176"/>
            <a:ext cx="9144000" cy="2764423"/>
          </a:xfrm>
          <a:prstGeom prst="rect">
            <a:avLst/>
          </a:prstGeom>
          <a:gradFill>
            <a:gsLst>
              <a:gs pos="0">
                <a:schemeClr val="tx2">
                  <a:lumMod val="50000"/>
                  <a:alpha val="0"/>
                </a:schemeClr>
              </a:gs>
              <a:gs pos="76000">
                <a:srgbClr val="E9EFF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a:cs typeface="Tw Cen MT"/>
            </a:endParaRPr>
          </a:p>
        </p:txBody>
      </p:sp>
      <p:sp>
        <p:nvSpPr>
          <p:cNvPr id="2" name="Title 1"/>
          <p:cNvSpPr>
            <a:spLocks noGrp="1"/>
          </p:cNvSpPr>
          <p:nvPr>
            <p:ph type="ctrTitle"/>
          </p:nvPr>
        </p:nvSpPr>
        <p:spPr>
          <a:xfrm>
            <a:off x="0" y="2136636"/>
            <a:ext cx="9144000" cy="1470025"/>
          </a:xfrm>
        </p:spPr>
        <p:txBody>
          <a:bodyPr>
            <a:noAutofit/>
          </a:bodyPr>
          <a:lstStyle/>
          <a:p>
            <a:r>
              <a:rPr lang="en-US" dirty="0" smtClean="0">
                <a:solidFill>
                  <a:schemeClr val="bg1"/>
                </a:solidFill>
                <a:latin typeface="Tw Cen MT"/>
                <a:cs typeface="Tw Cen MT"/>
              </a:rPr>
              <a:t>Who/How to Blame for Attacks on the Internet Infrastructure?</a:t>
            </a:r>
            <a:endParaRPr lang="en-US" sz="3200" dirty="0">
              <a:solidFill>
                <a:schemeClr val="bg1"/>
              </a:solidFill>
              <a:latin typeface="Tw Cen MT"/>
              <a:cs typeface="Tw Cen MT"/>
            </a:endParaRPr>
          </a:p>
        </p:txBody>
      </p:sp>
      <p:pic>
        <p:nvPicPr>
          <p:cNvPr id="7" name="Picture 4" descr="Hebrew University new Logo vector.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565" y="4874093"/>
            <a:ext cx="5197369" cy="1764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105607" y="1636975"/>
            <a:ext cx="7787409" cy="406094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     The Internet</a:t>
            </a:r>
            <a:endParaRPr lang="en-US" sz="3600" dirty="0"/>
          </a:p>
        </p:txBody>
      </p:sp>
      <p:sp>
        <p:nvSpPr>
          <p:cNvPr id="13" name="Cloud 12"/>
          <p:cNvSpPr/>
          <p:nvPr/>
        </p:nvSpPr>
        <p:spPr bwMode="auto">
          <a:xfrm>
            <a:off x="1285542" y="2834588"/>
            <a:ext cx="2431689" cy="1257296"/>
          </a:xfrm>
          <a:prstGeom prst="cloud">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200" b="1" dirty="0" smtClean="0">
                <a:latin typeface="Comic Sans MS" pitchFamily="66" charset="0"/>
              </a:rPr>
              <a:t>Organization</a:t>
            </a:r>
          </a:p>
          <a:p>
            <a:pPr algn="ctr">
              <a:defRPr/>
            </a:pPr>
            <a:r>
              <a:rPr lang="en-US" sz="2200" b="1" dirty="0" smtClean="0">
                <a:latin typeface="Comic Sans MS" pitchFamily="66" charset="0"/>
              </a:rPr>
              <a:t> </a:t>
            </a:r>
            <a:r>
              <a:rPr lang="en-US" sz="2200" b="1" dirty="0" smtClean="0">
                <a:latin typeface="Comic Sans MS" pitchFamily="66" charset="0"/>
              </a:rPr>
              <a:t>1</a:t>
            </a:r>
            <a:endParaRPr lang="en-US" sz="2200" b="1" baseline="-25000" dirty="0">
              <a:latin typeface="Comic Sans MS" pitchFamily="66" charset="0"/>
            </a:endParaRPr>
          </a:p>
        </p:txBody>
      </p:sp>
      <p:sp>
        <p:nvSpPr>
          <p:cNvPr id="14" name="Cloud 13"/>
          <p:cNvSpPr/>
          <p:nvPr/>
        </p:nvSpPr>
        <p:spPr bwMode="auto">
          <a:xfrm>
            <a:off x="6241850" y="2705879"/>
            <a:ext cx="2445657" cy="1386005"/>
          </a:xfrm>
          <a:prstGeom prst="cloud">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200" b="1" dirty="0" smtClean="0">
                <a:latin typeface="Comic Sans MS" pitchFamily="66" charset="0"/>
              </a:rPr>
              <a:t>Organization</a:t>
            </a:r>
            <a:br>
              <a:rPr lang="en-US" sz="2200" b="1" dirty="0" smtClean="0">
                <a:latin typeface="Comic Sans MS" pitchFamily="66" charset="0"/>
              </a:rPr>
            </a:br>
            <a:r>
              <a:rPr lang="en-US" sz="2200" b="1" dirty="0" smtClean="0">
                <a:latin typeface="Comic Sans MS" pitchFamily="66" charset="0"/>
              </a:rPr>
              <a:t>2</a:t>
            </a:r>
            <a:endParaRPr lang="en-US" sz="2200" b="1" baseline="-25000" dirty="0">
              <a:latin typeface="Comic Sans MS" pitchFamily="66" charset="0"/>
            </a:endParaRPr>
          </a:p>
        </p:txBody>
      </p:sp>
      <p:sp>
        <p:nvSpPr>
          <p:cNvPr id="15" name="Rounded Rectangular Callout 14"/>
          <p:cNvSpPr/>
          <p:nvPr/>
        </p:nvSpPr>
        <p:spPr>
          <a:xfrm rot="10800000" flipV="1">
            <a:off x="2958648" y="2104764"/>
            <a:ext cx="3433098" cy="601114"/>
          </a:xfrm>
          <a:prstGeom prst="wedgeRoundRectCallout">
            <a:avLst>
              <a:gd name="adj1" fmla="val 58492"/>
              <a:gd name="adj2" fmla="val 1406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My IP addresses are ***</a:t>
            </a:r>
            <a:endParaRPr lang="en-US" sz="2400" dirty="0"/>
          </a:p>
        </p:txBody>
      </p:sp>
      <p:sp>
        <p:nvSpPr>
          <p:cNvPr id="16" name="Rounded Rectangular Callout 15"/>
          <p:cNvSpPr/>
          <p:nvPr/>
        </p:nvSpPr>
        <p:spPr>
          <a:xfrm rot="10800000" flipV="1">
            <a:off x="4394717" y="4335345"/>
            <a:ext cx="3880150" cy="572557"/>
          </a:xfrm>
          <a:prstGeom prst="wedgeRoundRectCallout">
            <a:avLst>
              <a:gd name="adj1" fmla="val -35306"/>
              <a:gd name="adj2" fmla="val -1376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No, my IP addresses are ***!</a:t>
            </a:r>
            <a:endParaRPr lang="en-US" sz="2400" dirty="0"/>
          </a:p>
        </p:txBody>
      </p:sp>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800" y1="47400" x2="46800" y2="47400"/>
                        <a14:foregroundMark x1="32200" y1="49000" x2="32200" y2="49000"/>
                        <a14:foregroundMark x1="81000" y1="9200" x2="81000" y2="9200"/>
                        <a14:foregroundMark x1="87400" y1="7200" x2="87400" y2="7200"/>
                      </a14:backgroundRemoval>
                    </a14:imgEffect>
                  </a14:imgLayer>
                </a14:imgProps>
              </a:ext>
            </a:extLst>
          </a:blip>
          <a:stretch>
            <a:fillRect/>
          </a:stretch>
        </p:blipFill>
        <p:spPr>
          <a:xfrm>
            <a:off x="1617163" y="4082553"/>
            <a:ext cx="2701636" cy="2701636"/>
          </a:xfrm>
          <a:prstGeom prst="rect">
            <a:avLst/>
          </a:prstGeom>
        </p:spPr>
      </p:pic>
      <p:sp>
        <p:nvSpPr>
          <p:cNvPr id="11" name="Title 1"/>
          <p:cNvSpPr>
            <a:spLocks noGrp="1"/>
          </p:cNvSpPr>
          <p:nvPr>
            <p:ph type="title"/>
          </p:nvPr>
        </p:nvSpPr>
        <p:spPr>
          <a:xfrm>
            <a:off x="0" y="0"/>
            <a:ext cx="8001000" cy="1295400"/>
          </a:xfrm>
          <a:solidFill>
            <a:schemeClr val="tx2"/>
          </a:solidFill>
        </p:spPr>
        <p:txBody>
          <a:bodyPr>
            <a:normAutofit/>
          </a:bodyPr>
          <a:lstStyle/>
          <a:p>
            <a:r>
              <a:rPr lang="en-US" dirty="0" smtClean="0"/>
              <a:t>Attack: Hijacking IP Addresses</a:t>
            </a:r>
            <a:endParaRPr lang="en-US" dirty="0"/>
          </a:p>
        </p:txBody>
      </p:sp>
    </p:spTree>
    <p:extLst>
      <p:ext uri="{BB962C8B-B14F-4D97-AF65-F5344CB8AC3E}">
        <p14:creationId xmlns:p14="http://schemas.microsoft.com/office/powerpoint/2010/main" val="339406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53" presetClass="entr" presetSubtype="52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fltVal val="0.5"/>
                                          </p:val>
                                        </p:tav>
                                        <p:tav tm="100000">
                                          <p:val>
                                            <p:strVal val="#ppt_x"/>
                                          </p:val>
                                        </p:tav>
                                      </p:tavLst>
                                    </p:anim>
                                    <p:anim calcmode="lin" valueType="num">
                                      <p:cBhvr>
                                        <p:cTn id="19"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106312" y="1636270"/>
            <a:ext cx="7787409" cy="406094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     The Internet</a:t>
            </a:r>
            <a:endParaRPr lang="en-US" sz="3600" dirty="0"/>
          </a:p>
        </p:txBody>
      </p:sp>
      <p:sp>
        <p:nvSpPr>
          <p:cNvPr id="2" name="Title 1"/>
          <p:cNvSpPr>
            <a:spLocks noGrp="1"/>
          </p:cNvSpPr>
          <p:nvPr>
            <p:ph type="title"/>
          </p:nvPr>
        </p:nvSpPr>
        <p:spPr>
          <a:solidFill>
            <a:schemeClr val="tx2"/>
          </a:solidFill>
        </p:spPr>
        <p:txBody>
          <a:bodyPr>
            <a:normAutofit/>
          </a:bodyPr>
          <a:lstStyle/>
          <a:p>
            <a:r>
              <a:rPr lang="en-US" dirty="0" smtClean="0"/>
              <a:t>Attack: Manipulating the Path</a:t>
            </a:r>
            <a:endParaRPr lang="en-US" dirty="0"/>
          </a:p>
        </p:txBody>
      </p:sp>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800" y1="47400" x2="46800" y2="47400"/>
                        <a14:foregroundMark x1="32200" y1="49000" x2="32200" y2="49000"/>
                        <a14:foregroundMark x1="81000" y1="9200" x2="81000" y2="9200"/>
                        <a14:foregroundMark x1="87400" y1="7200" x2="87400" y2="7200"/>
                      </a14:backgroundRemoval>
                    </a14:imgEffect>
                  </a14:imgLayer>
                </a14:imgProps>
              </a:ext>
            </a:extLst>
          </a:blip>
          <a:stretch>
            <a:fillRect/>
          </a:stretch>
        </p:blipFill>
        <p:spPr>
          <a:xfrm>
            <a:off x="1627199" y="4091179"/>
            <a:ext cx="2701636" cy="2701636"/>
          </a:xfrm>
          <a:prstGeom prst="rect">
            <a:avLst/>
          </a:prstGeom>
        </p:spPr>
      </p:pic>
      <p:sp>
        <p:nvSpPr>
          <p:cNvPr id="10" name="Freeform 9"/>
          <p:cNvSpPr/>
          <p:nvPr/>
        </p:nvSpPr>
        <p:spPr>
          <a:xfrm>
            <a:off x="3327328" y="3666743"/>
            <a:ext cx="3532084" cy="645363"/>
          </a:xfrm>
          <a:custGeom>
            <a:avLst/>
            <a:gdLst>
              <a:gd name="connsiteX0" fmla="*/ 0 w 4179454"/>
              <a:gd name="connsiteY0" fmla="*/ 0 h 670218"/>
              <a:gd name="connsiteX1" fmla="*/ 1905000 w 4179454"/>
              <a:gd name="connsiteY1" fmla="*/ 669637 h 670218"/>
              <a:gd name="connsiteX2" fmla="*/ 4179454 w 4179454"/>
              <a:gd name="connsiteY2" fmla="*/ 127000 h 670218"/>
            </a:gdLst>
            <a:ahLst/>
            <a:cxnLst>
              <a:cxn ang="0">
                <a:pos x="connsiteX0" y="connsiteY0"/>
              </a:cxn>
              <a:cxn ang="0">
                <a:pos x="connsiteX1" y="connsiteY1"/>
              </a:cxn>
              <a:cxn ang="0">
                <a:pos x="connsiteX2" y="connsiteY2"/>
              </a:cxn>
            </a:cxnLst>
            <a:rect l="l" t="t" r="r" b="b"/>
            <a:pathLst>
              <a:path w="4179454" h="670218">
                <a:moveTo>
                  <a:pt x="0" y="0"/>
                </a:moveTo>
                <a:cubicBezTo>
                  <a:pt x="604212" y="324235"/>
                  <a:pt x="1208424" y="648470"/>
                  <a:pt x="1905000" y="669637"/>
                </a:cubicBezTo>
                <a:cubicBezTo>
                  <a:pt x="2601576" y="690804"/>
                  <a:pt x="4179454" y="127000"/>
                  <a:pt x="4179454" y="127000"/>
                </a:cubicBezTo>
              </a:path>
            </a:pathLst>
          </a:custGeom>
          <a:ln w="57150" cmpd="sng">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Cloud 11"/>
          <p:cNvSpPr/>
          <p:nvPr/>
        </p:nvSpPr>
        <p:spPr bwMode="auto">
          <a:xfrm>
            <a:off x="1285542" y="2834588"/>
            <a:ext cx="2431689" cy="1257296"/>
          </a:xfrm>
          <a:prstGeom prst="cloud">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200" b="1" dirty="0" smtClean="0">
                <a:latin typeface="Comic Sans MS" pitchFamily="66" charset="0"/>
              </a:rPr>
              <a:t>Organization</a:t>
            </a:r>
          </a:p>
          <a:p>
            <a:pPr algn="ctr">
              <a:defRPr/>
            </a:pPr>
            <a:r>
              <a:rPr lang="en-US" sz="2200" b="1" dirty="0" smtClean="0">
                <a:latin typeface="Comic Sans MS" pitchFamily="66" charset="0"/>
              </a:rPr>
              <a:t> </a:t>
            </a:r>
            <a:r>
              <a:rPr lang="en-US" sz="2200" b="1" dirty="0" smtClean="0">
                <a:latin typeface="Comic Sans MS" pitchFamily="66" charset="0"/>
              </a:rPr>
              <a:t>1</a:t>
            </a:r>
            <a:endParaRPr lang="en-US" sz="2200" b="1" baseline="-25000" dirty="0">
              <a:latin typeface="Comic Sans MS" pitchFamily="66" charset="0"/>
            </a:endParaRPr>
          </a:p>
        </p:txBody>
      </p:sp>
      <p:sp>
        <p:nvSpPr>
          <p:cNvPr id="15" name="Cloud 14"/>
          <p:cNvSpPr/>
          <p:nvPr/>
        </p:nvSpPr>
        <p:spPr bwMode="auto">
          <a:xfrm>
            <a:off x="6241850" y="2705879"/>
            <a:ext cx="2445657" cy="1386005"/>
          </a:xfrm>
          <a:prstGeom prst="cloud">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200" b="1" dirty="0" smtClean="0">
                <a:latin typeface="Comic Sans MS" pitchFamily="66" charset="0"/>
              </a:rPr>
              <a:t>Organization</a:t>
            </a:r>
            <a:br>
              <a:rPr lang="en-US" sz="2200" b="1" dirty="0" smtClean="0">
                <a:latin typeface="Comic Sans MS" pitchFamily="66" charset="0"/>
              </a:rPr>
            </a:br>
            <a:r>
              <a:rPr lang="en-US" sz="2200" b="1" dirty="0" smtClean="0">
                <a:latin typeface="Comic Sans MS" pitchFamily="66" charset="0"/>
              </a:rPr>
              <a:t>2</a:t>
            </a:r>
            <a:endParaRPr lang="en-US" sz="2200" b="1" baseline="-25000" dirty="0">
              <a:latin typeface="Comic Sans MS" pitchFamily="66" charset="0"/>
            </a:endParaRPr>
          </a:p>
        </p:txBody>
      </p:sp>
      <p:sp>
        <p:nvSpPr>
          <p:cNvPr id="11" name="Rounded Rectangular Callout 10"/>
          <p:cNvSpPr/>
          <p:nvPr/>
        </p:nvSpPr>
        <p:spPr>
          <a:xfrm rot="10800000" flipV="1">
            <a:off x="2958648" y="2104764"/>
            <a:ext cx="3433098" cy="601114"/>
          </a:xfrm>
          <a:prstGeom prst="wedgeRoundRectCallout">
            <a:avLst>
              <a:gd name="adj1" fmla="val 58492"/>
              <a:gd name="adj2" fmla="val 1406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My IP addresses are ***</a:t>
            </a:r>
            <a:endParaRPr lang="en-US" sz="2400" dirty="0"/>
          </a:p>
        </p:txBody>
      </p:sp>
      <p:sp>
        <p:nvSpPr>
          <p:cNvPr id="16" name="Rounded Rectangular Callout 15"/>
          <p:cNvSpPr/>
          <p:nvPr/>
        </p:nvSpPr>
        <p:spPr>
          <a:xfrm rot="10800000" flipV="1">
            <a:off x="4739951" y="4334641"/>
            <a:ext cx="2814495" cy="563930"/>
          </a:xfrm>
          <a:prstGeom prst="wedgeRoundRectCallout">
            <a:avLst>
              <a:gd name="adj1" fmla="val -35306"/>
              <a:gd name="adj2" fmla="val -1376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AS 1 is my neighbor</a:t>
            </a:r>
            <a:endParaRPr lang="en-US" sz="2400" dirty="0"/>
          </a:p>
        </p:txBody>
      </p:sp>
    </p:spTree>
    <p:extLst>
      <p:ext uri="{BB962C8B-B14F-4D97-AF65-F5344CB8AC3E}">
        <p14:creationId xmlns:p14="http://schemas.microsoft.com/office/powerpoint/2010/main" val="2265206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What’s So Special About These Attacks?</a:t>
            </a:r>
            <a:endParaRPr lang="en-US" sz="3600" dirty="0"/>
          </a:p>
        </p:txBody>
      </p:sp>
      <p:pic>
        <p:nvPicPr>
          <p:cNvPr id="2" name="Picture 1"/>
          <p:cNvPicPr>
            <a:picLocks noChangeAspect="1"/>
          </p:cNvPicPr>
          <p:nvPr/>
        </p:nvPicPr>
        <p:blipFill>
          <a:blip r:embed="rId2"/>
          <a:stretch>
            <a:fillRect/>
          </a:stretch>
        </p:blipFill>
        <p:spPr>
          <a:xfrm>
            <a:off x="1254843" y="2041256"/>
            <a:ext cx="6179618" cy="4102522"/>
          </a:xfrm>
          <a:prstGeom prst="rect">
            <a:avLst/>
          </a:prstGeom>
        </p:spPr>
      </p:pic>
    </p:spTree>
    <p:extLst>
      <p:ext uri="{BB962C8B-B14F-4D97-AF65-F5344CB8AC3E}">
        <p14:creationId xmlns:p14="http://schemas.microsoft.com/office/powerpoint/2010/main" val="275638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2590" y="1621416"/>
            <a:ext cx="8232522" cy="3554259"/>
          </a:xfrm>
        </p:spPr>
        <p:txBody>
          <a:bodyPr>
            <a:noAutofit/>
          </a:bodyPr>
          <a:lstStyle/>
          <a:p>
            <a:r>
              <a:rPr lang="en-US" sz="2800" dirty="0" smtClean="0">
                <a:latin typeface="Tw Cen MT"/>
                <a:cs typeface="Comic Sans MS"/>
              </a:rPr>
              <a:t>Devastating</a:t>
            </a:r>
          </a:p>
          <a:p>
            <a:pPr lvl="1"/>
            <a:r>
              <a:rPr lang="en-US" sz="2400" dirty="0" smtClean="0">
                <a:latin typeface="Tw Cen MT"/>
                <a:cs typeface="Comic Sans MS"/>
              </a:rPr>
              <a:t>Can </a:t>
            </a:r>
            <a:r>
              <a:rPr lang="en-US" sz="2400" dirty="0">
                <a:latin typeface="Tw Cen MT"/>
                <a:cs typeface="Comic Sans MS"/>
              </a:rPr>
              <a:t>bring down an organization/state </a:t>
            </a:r>
          </a:p>
          <a:p>
            <a:endParaRPr lang="en-US" sz="1500" dirty="0" smtClean="0">
              <a:latin typeface="Tw Cen MT"/>
              <a:cs typeface="Comic Sans MS"/>
            </a:endParaRPr>
          </a:p>
          <a:p>
            <a:r>
              <a:rPr lang="en-US" sz="2800" dirty="0" smtClean="0">
                <a:latin typeface="Tw Cen MT"/>
                <a:cs typeface="Comic Sans MS"/>
              </a:rPr>
              <a:t>Easy to launch</a:t>
            </a:r>
          </a:p>
          <a:p>
            <a:pPr lvl="1"/>
            <a:r>
              <a:rPr lang="en-US" sz="2400" dirty="0" smtClean="0">
                <a:latin typeface="Tw Cen MT"/>
                <a:cs typeface="Comic Sans MS"/>
              </a:rPr>
              <a:t>All you need is a BGP router</a:t>
            </a:r>
          </a:p>
          <a:p>
            <a:pPr marL="0" indent="0">
              <a:buNone/>
            </a:pPr>
            <a:endParaRPr lang="en-US" sz="1500" dirty="0" smtClean="0">
              <a:solidFill>
                <a:srgbClr val="000000"/>
              </a:solidFill>
              <a:latin typeface="Tw Cen MT"/>
              <a:cs typeface="Comic Sans MS"/>
            </a:endParaRPr>
          </a:p>
          <a:p>
            <a:r>
              <a:rPr lang="en-US" sz="2800" dirty="0" smtClean="0">
                <a:latin typeface="Tw Cen MT"/>
                <a:cs typeface="Comic Sans MS"/>
              </a:rPr>
              <a:t>Hard to detect in real time</a:t>
            </a:r>
          </a:p>
          <a:p>
            <a:pPr lvl="1"/>
            <a:r>
              <a:rPr lang="en-US" sz="2400" dirty="0">
                <a:solidFill>
                  <a:srgbClr val="000000"/>
                </a:solidFill>
                <a:latin typeface="Tw Cen MT"/>
                <a:cs typeface="Comic Sans MS"/>
              </a:rPr>
              <a:t>often only detected (if at all) after the fact</a:t>
            </a:r>
          </a:p>
          <a:p>
            <a:pPr marL="457200" lvl="1" indent="0">
              <a:buNone/>
            </a:pPr>
            <a:endParaRPr lang="en-US" sz="1500" dirty="0" smtClean="0">
              <a:latin typeface="Tw Cen MT"/>
              <a:cs typeface="Comic Sans MS"/>
            </a:endParaRPr>
          </a:p>
          <a:p>
            <a:r>
              <a:rPr lang="en-US" sz="2800" dirty="0" smtClean="0">
                <a:latin typeface="Tw Cen MT"/>
                <a:cs typeface="Comic Sans MS"/>
              </a:rPr>
              <a:t>Plausible deniability</a:t>
            </a:r>
          </a:p>
          <a:p>
            <a:pPr lvl="1"/>
            <a:r>
              <a:rPr lang="en-US" sz="2400" dirty="0">
                <a:solidFill>
                  <a:srgbClr val="000000"/>
                </a:solidFill>
                <a:latin typeface="Tw Cen MT"/>
                <a:cs typeface="Comic Sans MS"/>
              </a:rPr>
              <a:t>c</a:t>
            </a:r>
            <a:r>
              <a:rPr lang="en-US" sz="2400" dirty="0" smtClean="0">
                <a:solidFill>
                  <a:srgbClr val="000000"/>
                </a:solidFill>
                <a:latin typeface="Tw Cen MT"/>
                <a:cs typeface="Comic Sans MS"/>
              </a:rPr>
              <a:t>onfiguration errors are common!</a:t>
            </a:r>
          </a:p>
          <a:p>
            <a:pPr lvl="1"/>
            <a:r>
              <a:rPr lang="en-US" sz="2400" dirty="0">
                <a:solidFill>
                  <a:srgbClr val="000000"/>
                </a:solidFill>
                <a:latin typeface="Tw Cen MT"/>
                <a:cs typeface="Comic Sans MS"/>
              </a:rPr>
              <a:t>m</a:t>
            </a:r>
            <a:r>
              <a:rPr lang="en-US" sz="2400" dirty="0" smtClean="0">
                <a:solidFill>
                  <a:srgbClr val="000000"/>
                </a:solidFill>
                <a:latin typeface="Tw Cen MT"/>
                <a:cs typeface="Comic Sans MS"/>
              </a:rPr>
              <a:t>arket for compromised routers</a:t>
            </a:r>
            <a:endParaRPr lang="en-US" sz="2400" dirty="0" smtClean="0">
              <a:solidFill>
                <a:srgbClr val="000000"/>
              </a:solidFill>
              <a:latin typeface="Tw Cen MT"/>
              <a:cs typeface="Comic Sans MS"/>
            </a:endParaRPr>
          </a:p>
          <a:p>
            <a:endParaRPr lang="en-US" dirty="0" smtClean="0">
              <a:solidFill>
                <a:srgbClr val="000000"/>
              </a:solidFill>
              <a:latin typeface="Tw Cen MT"/>
              <a:cs typeface="Comic Sans MS"/>
            </a:endParaRPr>
          </a:p>
        </p:txBody>
      </p:sp>
      <p:sp>
        <p:nvSpPr>
          <p:cNvPr id="6" name="Title 5"/>
          <p:cNvSpPr>
            <a:spLocks noGrp="1"/>
          </p:cNvSpPr>
          <p:nvPr>
            <p:ph type="title"/>
          </p:nvPr>
        </p:nvSpPr>
        <p:spPr/>
        <p:txBody>
          <a:bodyPr/>
          <a:lstStyle/>
          <a:p>
            <a:r>
              <a:rPr lang="en-US" sz="3600" dirty="0" smtClean="0"/>
              <a:t>What’s So Special About These Attacks?</a:t>
            </a:r>
            <a:endParaRPr lang="en-US" sz="3600" dirty="0"/>
          </a:p>
        </p:txBody>
      </p:sp>
      <p:sp>
        <p:nvSpPr>
          <p:cNvPr id="4" name="Explosion 1 3"/>
          <p:cNvSpPr/>
          <p:nvPr/>
        </p:nvSpPr>
        <p:spPr>
          <a:xfrm>
            <a:off x="4754957" y="2726162"/>
            <a:ext cx="4389043" cy="207559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Tw Cen MT"/>
                <a:cs typeface="Tw Cen MT"/>
              </a:rPr>
              <a:t>Departure from Traditional Warfare</a:t>
            </a:r>
            <a:endParaRPr lang="en-US" sz="2000" dirty="0">
              <a:latin typeface="Tw Cen MT"/>
              <a:cs typeface="Tw Cen MT"/>
            </a:endParaRPr>
          </a:p>
        </p:txBody>
      </p:sp>
    </p:spTree>
    <p:extLst>
      <p:ext uri="{BB962C8B-B14F-4D97-AF65-F5344CB8AC3E}">
        <p14:creationId xmlns:p14="http://schemas.microsoft.com/office/powerpoint/2010/main" val="327622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33689" y="1590445"/>
            <a:ext cx="8041874" cy="3554259"/>
          </a:xfrm>
        </p:spPr>
        <p:txBody>
          <a:bodyPr>
            <a:noAutofit/>
          </a:bodyPr>
          <a:lstStyle/>
          <a:p>
            <a:pPr marL="0" indent="0" algn="ctr">
              <a:buNone/>
            </a:pPr>
            <a:r>
              <a:rPr lang="en-US" sz="3000" dirty="0">
                <a:solidFill>
                  <a:srgbClr val="000000"/>
                </a:solidFill>
                <a:latin typeface="Tw Cen MT"/>
                <a:cs typeface="Tw Cen MT"/>
              </a:rPr>
              <a:t>President Vladimir V. Putin of Russia suggested on Thursday that </a:t>
            </a:r>
            <a:r>
              <a:rPr lang="en-US" sz="3000" b="1" dirty="0">
                <a:solidFill>
                  <a:srgbClr val="000000"/>
                </a:solidFill>
                <a:latin typeface="Tw Cen MT"/>
                <a:cs typeface="Tw Cen MT"/>
              </a:rPr>
              <a:t>“patriotically minded” private Russian hackers could have been involved in </a:t>
            </a:r>
            <a:r>
              <a:rPr lang="en-US" sz="3000" b="1" dirty="0" err="1">
                <a:solidFill>
                  <a:srgbClr val="000000"/>
                </a:solidFill>
                <a:latin typeface="Tw Cen MT"/>
                <a:cs typeface="Tw Cen MT"/>
              </a:rPr>
              <a:t>cyberattacks</a:t>
            </a:r>
            <a:r>
              <a:rPr lang="en-US" sz="3000" b="1" dirty="0">
                <a:solidFill>
                  <a:srgbClr val="000000"/>
                </a:solidFill>
                <a:latin typeface="Tw Cen MT"/>
                <a:cs typeface="Tw Cen MT"/>
              </a:rPr>
              <a:t> </a:t>
            </a:r>
            <a:r>
              <a:rPr lang="en-US" sz="3000" dirty="0" smtClean="0">
                <a:solidFill>
                  <a:srgbClr val="000000"/>
                </a:solidFill>
                <a:latin typeface="Tw Cen MT"/>
                <a:cs typeface="Tw Cen MT"/>
              </a:rPr>
              <a:t>… </a:t>
            </a:r>
            <a:r>
              <a:rPr lang="en-US" sz="3000" b="1" dirty="0">
                <a:solidFill>
                  <a:srgbClr val="000000"/>
                </a:solidFill>
                <a:latin typeface="Tw Cen MT"/>
                <a:cs typeface="Tw Cen MT"/>
              </a:rPr>
              <a:t>Hackers, he said, “are like artists” </a:t>
            </a:r>
            <a:r>
              <a:rPr lang="en-US" sz="3000" dirty="0">
                <a:solidFill>
                  <a:srgbClr val="000000"/>
                </a:solidFill>
                <a:latin typeface="Tw Cen MT"/>
                <a:cs typeface="Tw Cen MT"/>
              </a:rPr>
              <a:t>who choose their targets depending how they feel “when they wake up in the morning.</a:t>
            </a:r>
            <a:r>
              <a:rPr lang="en-US" sz="3000" dirty="0" smtClean="0">
                <a:solidFill>
                  <a:srgbClr val="000000"/>
                </a:solidFill>
                <a:latin typeface="Tw Cen MT"/>
                <a:cs typeface="Tw Cen MT"/>
              </a:rPr>
              <a:t>” </a:t>
            </a:r>
            <a:br>
              <a:rPr lang="en-US" sz="3000" dirty="0" smtClean="0">
                <a:solidFill>
                  <a:srgbClr val="000000"/>
                </a:solidFill>
                <a:latin typeface="Tw Cen MT"/>
                <a:cs typeface="Tw Cen MT"/>
              </a:rPr>
            </a:br>
            <a:r>
              <a:rPr lang="en-US" sz="3000" dirty="0" smtClean="0">
                <a:solidFill>
                  <a:srgbClr val="000000"/>
                </a:solidFill>
                <a:latin typeface="Tw Cen MT"/>
                <a:cs typeface="Tw Cen MT"/>
              </a:rPr>
              <a:t/>
            </a:r>
            <a:br>
              <a:rPr lang="en-US" sz="3000" dirty="0" smtClean="0">
                <a:solidFill>
                  <a:srgbClr val="000000"/>
                </a:solidFill>
                <a:latin typeface="Tw Cen MT"/>
                <a:cs typeface="Tw Cen MT"/>
              </a:rPr>
            </a:br>
            <a:r>
              <a:rPr lang="en-US" sz="2800" dirty="0" smtClean="0">
                <a:solidFill>
                  <a:srgbClr val="000000"/>
                </a:solidFill>
                <a:latin typeface="Tw Cen MT"/>
                <a:cs typeface="Tw Cen MT"/>
              </a:rPr>
              <a:t>(NY Times, June 2017)</a:t>
            </a:r>
            <a:endParaRPr lang="en-US" sz="2800" dirty="0" smtClean="0">
              <a:solidFill>
                <a:srgbClr val="000000"/>
              </a:solidFill>
              <a:latin typeface="Tw Cen MT"/>
              <a:cs typeface="Tw Cen MT"/>
            </a:endParaRPr>
          </a:p>
        </p:txBody>
      </p:sp>
      <p:sp>
        <p:nvSpPr>
          <p:cNvPr id="6" name="Title 5"/>
          <p:cNvSpPr>
            <a:spLocks noGrp="1"/>
          </p:cNvSpPr>
          <p:nvPr>
            <p:ph type="title"/>
          </p:nvPr>
        </p:nvSpPr>
        <p:spPr/>
        <p:txBody>
          <a:bodyPr/>
          <a:lstStyle/>
          <a:p>
            <a:pPr algn="ctr"/>
            <a:r>
              <a:rPr lang="en-US" sz="3600" dirty="0" smtClean="0"/>
              <a:t>Did Russia Manipulate the</a:t>
            </a:r>
            <a:br>
              <a:rPr lang="en-US" sz="3600" dirty="0" smtClean="0"/>
            </a:br>
            <a:r>
              <a:rPr lang="en-US" sz="3600" dirty="0" smtClean="0"/>
              <a:t>US Presidential Elections?</a:t>
            </a:r>
            <a:endParaRPr lang="en-US" sz="3600" dirty="0"/>
          </a:p>
        </p:txBody>
      </p:sp>
      <p:pic>
        <p:nvPicPr>
          <p:cNvPr id="2" name="Picture 1"/>
          <p:cNvPicPr>
            <a:picLocks noChangeAspect="1"/>
          </p:cNvPicPr>
          <p:nvPr/>
        </p:nvPicPr>
        <p:blipFill rotWithShape="1">
          <a:blip r:embed="rId2"/>
          <a:srcRect l="22237" r="11051"/>
          <a:stretch/>
        </p:blipFill>
        <p:spPr>
          <a:xfrm>
            <a:off x="6768457" y="4817259"/>
            <a:ext cx="2276864" cy="1919300"/>
          </a:xfrm>
          <a:prstGeom prst="rect">
            <a:avLst/>
          </a:prstGeom>
        </p:spPr>
      </p:pic>
    </p:spTree>
    <p:extLst>
      <p:ext uri="{BB962C8B-B14F-4D97-AF65-F5344CB8AC3E}">
        <p14:creationId xmlns:p14="http://schemas.microsoft.com/office/powerpoint/2010/main" val="412821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0270" y="2055136"/>
            <a:ext cx="9010308" cy="3554259"/>
          </a:xfrm>
        </p:spPr>
        <p:txBody>
          <a:bodyPr>
            <a:noAutofit/>
          </a:bodyPr>
          <a:lstStyle/>
          <a:p>
            <a:r>
              <a:rPr lang="en-US" sz="2800" b="1" u="sng" dirty="0" smtClean="0">
                <a:latin typeface="Tw Cen MT"/>
                <a:cs typeface="Comic Sans MS"/>
              </a:rPr>
              <a:t>Step 1</a:t>
            </a:r>
            <a:r>
              <a:rPr lang="en-US" sz="2800" dirty="0" smtClean="0">
                <a:latin typeface="Tw Cen MT"/>
                <a:cs typeface="Comic Sans MS"/>
              </a:rPr>
              <a:t>: Create a secure database         </a:t>
            </a:r>
            <a:r>
              <a:rPr lang="en-US" sz="2800" b="1" dirty="0" smtClean="0">
                <a:solidFill>
                  <a:srgbClr val="FF0000"/>
                </a:solidFill>
                <a:latin typeface="Tw Cen MT"/>
                <a:cs typeface="Comic Sans MS"/>
              </a:rPr>
              <a:t>(&lt;6%)</a:t>
            </a:r>
          </a:p>
          <a:p>
            <a:pPr lvl="1"/>
            <a:r>
              <a:rPr lang="en-US" dirty="0" smtClean="0">
                <a:latin typeface="Tw Cen MT"/>
                <a:cs typeface="Comic Sans MS"/>
              </a:rPr>
              <a:t>Organizations -&gt; Internet addresses</a:t>
            </a:r>
          </a:p>
          <a:p>
            <a:endParaRPr lang="en-US" sz="1800" dirty="0">
              <a:latin typeface="Tw Cen MT"/>
              <a:cs typeface="Comic Sans MS"/>
            </a:endParaRPr>
          </a:p>
          <a:p>
            <a:r>
              <a:rPr lang="en-US" sz="2800" b="1" u="sng" dirty="0">
                <a:latin typeface="Tw Cen MT"/>
                <a:cs typeface="Comic Sans MS"/>
              </a:rPr>
              <a:t>Step </a:t>
            </a:r>
            <a:r>
              <a:rPr lang="en-US" sz="2800" b="1" u="sng" dirty="0" smtClean="0">
                <a:latin typeface="Tw Cen MT"/>
                <a:cs typeface="Comic Sans MS"/>
              </a:rPr>
              <a:t>2</a:t>
            </a:r>
            <a:r>
              <a:rPr lang="en-US" sz="2800" dirty="0" smtClean="0">
                <a:latin typeface="Tw Cen MT"/>
                <a:cs typeface="Comic Sans MS"/>
              </a:rPr>
              <a:t>: Replace today’s routing protocol (BGP) </a:t>
            </a:r>
            <a:r>
              <a:rPr lang="en-US" sz="2800" b="1" dirty="0" smtClean="0">
                <a:solidFill>
                  <a:srgbClr val="FF0000"/>
                </a:solidFill>
                <a:latin typeface="Tw Cen MT"/>
                <a:cs typeface="Comic Sans MS"/>
              </a:rPr>
              <a:t>(0%)</a:t>
            </a:r>
          </a:p>
          <a:p>
            <a:pPr lvl="1"/>
            <a:r>
              <a:rPr lang="en-US" dirty="0" err="1" smtClean="0">
                <a:solidFill>
                  <a:srgbClr val="000000"/>
                </a:solidFill>
                <a:latin typeface="Tw Cen MT"/>
                <a:cs typeface="Comic Sans MS"/>
              </a:rPr>
              <a:t>BGPsec</a:t>
            </a:r>
            <a:endParaRPr lang="en-US" dirty="0" smtClean="0">
              <a:solidFill>
                <a:srgbClr val="000000"/>
              </a:solidFill>
              <a:latin typeface="Tw Cen MT"/>
              <a:cs typeface="Comic Sans MS"/>
            </a:endParaRPr>
          </a:p>
        </p:txBody>
      </p:sp>
      <p:sp>
        <p:nvSpPr>
          <p:cNvPr id="6" name="Title 5"/>
          <p:cNvSpPr>
            <a:spLocks noGrp="1"/>
          </p:cNvSpPr>
          <p:nvPr>
            <p:ph type="title"/>
          </p:nvPr>
        </p:nvSpPr>
        <p:spPr/>
        <p:txBody>
          <a:bodyPr/>
          <a:lstStyle/>
          <a:p>
            <a:r>
              <a:rPr lang="en-US" sz="4000" dirty="0" smtClean="0"/>
              <a:t>Routing Security is a Distant Dream</a:t>
            </a:r>
            <a:endParaRPr lang="en-US" sz="4000" dirty="0"/>
          </a:p>
        </p:txBody>
      </p:sp>
    </p:spTree>
    <p:extLst>
      <p:ext uri="{BB962C8B-B14F-4D97-AF65-F5344CB8AC3E}">
        <p14:creationId xmlns:p14="http://schemas.microsoft.com/office/powerpoint/2010/main" val="425708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2ABF-AA8C-4387-98D8-BA273249E46E}" type="slidenum">
              <a:rPr lang="en-US" sz="2000" smtClean="0">
                <a:latin typeface="Tw Cen MT"/>
                <a:cs typeface="Tw Cen MT"/>
              </a:rPr>
              <a:pPr/>
              <a:t>16</a:t>
            </a:fld>
            <a:endParaRPr lang="en-US" sz="2000">
              <a:latin typeface="Tw Cen MT"/>
              <a:cs typeface="Tw Cen MT"/>
            </a:endParaRPr>
          </a:p>
        </p:txBody>
      </p:sp>
      <p:sp>
        <p:nvSpPr>
          <p:cNvPr id="6" name="Title 5"/>
          <p:cNvSpPr>
            <a:spLocks noGrp="1"/>
          </p:cNvSpPr>
          <p:nvPr>
            <p:ph type="title"/>
          </p:nvPr>
        </p:nvSpPr>
        <p:spPr/>
        <p:txBody>
          <a:bodyPr/>
          <a:lstStyle/>
          <a:p>
            <a:pPr algn="ctr"/>
            <a:r>
              <a:rPr lang="en-US" sz="4000" dirty="0" smtClean="0">
                <a:latin typeface="Tw Cen MT"/>
                <a:cs typeface="Tw Cen MT"/>
              </a:rPr>
              <a:t>Securing </a:t>
            </a:r>
            <a:r>
              <a:rPr lang="en-US" sz="4000" dirty="0" smtClean="0">
                <a:latin typeface="Tw Cen MT"/>
                <a:cs typeface="Tw Cen MT"/>
              </a:rPr>
              <a:t>from </a:t>
            </a:r>
            <a:r>
              <a:rPr lang="en-US" sz="4000" dirty="0" smtClean="0">
                <a:latin typeface="Tw Cen MT"/>
                <a:cs typeface="Tw Cen MT"/>
              </a:rPr>
              <a:t>Cyber Attacks</a:t>
            </a:r>
            <a:endParaRPr lang="en-US" sz="4000" dirty="0">
              <a:latin typeface="Tw Cen MT"/>
              <a:cs typeface="Tw Cen MT"/>
            </a:endParaRPr>
          </a:p>
        </p:txBody>
      </p:sp>
      <p:pic>
        <p:nvPicPr>
          <p:cNvPr id="5" name="Picture 4"/>
          <p:cNvPicPr>
            <a:picLocks noChangeAspect="1"/>
          </p:cNvPicPr>
          <p:nvPr/>
        </p:nvPicPr>
        <p:blipFill>
          <a:blip r:embed="rId2" cstate="print"/>
          <a:stretch>
            <a:fillRect/>
          </a:stretch>
        </p:blipFill>
        <p:spPr>
          <a:xfrm>
            <a:off x="6308384" y="2112543"/>
            <a:ext cx="2381133" cy="2381133"/>
          </a:xfrm>
          <a:prstGeom prst="rect">
            <a:avLst/>
          </a:prstGeom>
        </p:spPr>
      </p:pic>
      <p:pic>
        <p:nvPicPr>
          <p:cNvPr id="7" name="Picture 6"/>
          <p:cNvPicPr>
            <a:picLocks noChangeAspect="1"/>
          </p:cNvPicPr>
          <p:nvPr/>
        </p:nvPicPr>
        <p:blipFill>
          <a:blip r:embed="rId3" cstate="print"/>
          <a:stretch>
            <a:fillRect/>
          </a:stretch>
        </p:blipFill>
        <p:spPr>
          <a:xfrm>
            <a:off x="287504" y="2408527"/>
            <a:ext cx="3500699" cy="1926990"/>
          </a:xfrm>
          <a:prstGeom prst="rect">
            <a:avLst/>
          </a:prstGeom>
        </p:spPr>
      </p:pic>
      <p:pic>
        <p:nvPicPr>
          <p:cNvPr id="9" name="Picture 8"/>
          <p:cNvPicPr>
            <a:picLocks noChangeAspect="1"/>
          </p:cNvPicPr>
          <p:nvPr/>
        </p:nvPicPr>
        <p:blipFill>
          <a:blip r:embed="rId4" cstate="print"/>
          <a:stretch>
            <a:fillRect/>
          </a:stretch>
        </p:blipFill>
        <p:spPr>
          <a:xfrm>
            <a:off x="3531633" y="3467067"/>
            <a:ext cx="2573512" cy="3254408"/>
          </a:xfrm>
          <a:prstGeom prst="rect">
            <a:avLst/>
          </a:prstGeom>
        </p:spPr>
      </p:pic>
      <p:sp>
        <p:nvSpPr>
          <p:cNvPr id="10" name="TextBox 9"/>
          <p:cNvSpPr txBox="1"/>
          <p:nvPr/>
        </p:nvSpPr>
        <p:spPr>
          <a:xfrm>
            <a:off x="748076" y="1283425"/>
            <a:ext cx="2575945" cy="800219"/>
          </a:xfrm>
          <a:prstGeom prst="rect">
            <a:avLst/>
          </a:prstGeom>
          <a:noFill/>
        </p:spPr>
        <p:txBody>
          <a:bodyPr wrap="none" rtlCol="0">
            <a:spAutoFit/>
          </a:bodyPr>
          <a:lstStyle/>
          <a:p>
            <a:pPr algn="ctr"/>
            <a:r>
              <a:rPr lang="en-US" sz="2800" b="1" dirty="0" smtClean="0">
                <a:latin typeface="Tw Cen MT"/>
                <a:cs typeface="Tw Cen MT"/>
              </a:rPr>
              <a:t>Hermes</a:t>
            </a:r>
            <a:br>
              <a:rPr lang="en-US" sz="2800" b="1" dirty="0" smtClean="0">
                <a:latin typeface="Tw Cen MT"/>
                <a:cs typeface="Tw Cen MT"/>
              </a:rPr>
            </a:br>
            <a:r>
              <a:rPr lang="en-US" b="1" dirty="0" smtClean="0">
                <a:latin typeface="Tw Cen MT"/>
                <a:cs typeface="Tw Cen MT"/>
              </a:rPr>
              <a:t>Securing Internet Routing</a:t>
            </a:r>
          </a:p>
        </p:txBody>
      </p:sp>
      <p:sp>
        <p:nvSpPr>
          <p:cNvPr id="11" name="TextBox 10"/>
          <p:cNvSpPr txBox="1"/>
          <p:nvPr/>
        </p:nvSpPr>
        <p:spPr>
          <a:xfrm>
            <a:off x="5232759" y="1276328"/>
            <a:ext cx="3004248" cy="800219"/>
          </a:xfrm>
          <a:prstGeom prst="rect">
            <a:avLst/>
          </a:prstGeom>
          <a:noFill/>
        </p:spPr>
        <p:txBody>
          <a:bodyPr wrap="none" rtlCol="0">
            <a:spAutoFit/>
          </a:bodyPr>
          <a:lstStyle/>
          <a:p>
            <a:pPr algn="ctr"/>
            <a:r>
              <a:rPr lang="en-US" sz="2800" b="1" dirty="0" smtClean="0">
                <a:latin typeface="Tw Cen MT"/>
                <a:cs typeface="Tw Cen MT"/>
              </a:rPr>
              <a:t>Dionysus</a:t>
            </a:r>
            <a:br>
              <a:rPr lang="en-US" sz="2800" b="1" dirty="0" smtClean="0">
                <a:latin typeface="Tw Cen MT"/>
                <a:cs typeface="Tw Cen MT"/>
              </a:rPr>
            </a:br>
            <a:r>
              <a:rPr lang="en-US" b="1" dirty="0" smtClean="0">
                <a:latin typeface="Tw Cen MT"/>
                <a:cs typeface="Tw Cen MT"/>
              </a:rPr>
              <a:t>Securing Naming/Addressing</a:t>
            </a:r>
          </a:p>
        </p:txBody>
      </p:sp>
      <p:sp>
        <p:nvSpPr>
          <p:cNvPr id="12" name="TextBox 11"/>
          <p:cNvSpPr txBox="1"/>
          <p:nvPr/>
        </p:nvSpPr>
        <p:spPr>
          <a:xfrm>
            <a:off x="988844" y="5413694"/>
            <a:ext cx="2401920" cy="800219"/>
          </a:xfrm>
          <a:prstGeom prst="rect">
            <a:avLst/>
          </a:prstGeom>
          <a:noFill/>
        </p:spPr>
        <p:txBody>
          <a:bodyPr wrap="none" rtlCol="0">
            <a:spAutoFit/>
          </a:bodyPr>
          <a:lstStyle/>
          <a:p>
            <a:pPr algn="ctr"/>
            <a:r>
              <a:rPr lang="en-US" sz="2800" b="1" dirty="0" err="1" smtClean="0">
                <a:latin typeface="Tw Cen MT"/>
                <a:cs typeface="Tw Cen MT"/>
              </a:rPr>
              <a:t>Chronos</a:t>
            </a:r>
            <a:r>
              <a:rPr lang="en-US" sz="2800" b="1" dirty="0" smtClean="0">
                <a:latin typeface="Tw Cen MT"/>
                <a:cs typeface="Tw Cen MT"/>
              </a:rPr>
              <a:t/>
            </a:r>
            <a:br>
              <a:rPr lang="en-US" sz="2800" b="1" dirty="0" smtClean="0">
                <a:latin typeface="Tw Cen MT"/>
                <a:cs typeface="Tw Cen MT"/>
              </a:rPr>
            </a:br>
            <a:r>
              <a:rPr lang="en-US" b="1" dirty="0" smtClean="0">
                <a:latin typeface="Tw Cen MT"/>
                <a:cs typeface="Tw Cen MT"/>
              </a:rPr>
              <a:t>Securing Network Time</a:t>
            </a:r>
          </a:p>
        </p:txBody>
      </p:sp>
    </p:spTree>
    <p:extLst>
      <p:ext uri="{BB962C8B-B14F-4D97-AF65-F5344CB8AC3E}">
        <p14:creationId xmlns:p14="http://schemas.microsoft.com/office/powerpoint/2010/main" val="302405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2ABF-AA8C-4387-98D8-BA273249E46E}" type="slidenum">
              <a:rPr lang="en-US" sz="1800" smtClean="0">
                <a:latin typeface="Tw Cen MT"/>
                <a:cs typeface="Tw Cen MT"/>
              </a:rPr>
              <a:pPr/>
              <a:t>17</a:t>
            </a:fld>
            <a:endParaRPr lang="en-US" sz="1800">
              <a:latin typeface="Tw Cen MT"/>
              <a:cs typeface="Tw Cen MT"/>
            </a:endParaRPr>
          </a:p>
        </p:txBody>
      </p:sp>
      <p:sp>
        <p:nvSpPr>
          <p:cNvPr id="8" name="Content Placeholder 2"/>
          <p:cNvSpPr>
            <a:spLocks noGrp="1"/>
          </p:cNvSpPr>
          <p:nvPr>
            <p:ph idx="1"/>
          </p:nvPr>
        </p:nvSpPr>
        <p:spPr>
          <a:xfrm>
            <a:off x="12065" y="1473236"/>
            <a:ext cx="8674736" cy="1676400"/>
          </a:xfrm>
        </p:spPr>
        <p:txBody>
          <a:bodyPr>
            <a:noAutofit/>
          </a:bodyPr>
          <a:lstStyle/>
          <a:p>
            <a:pPr marL="457200" indent="-457200"/>
            <a:r>
              <a:rPr lang="en-US" sz="3600" dirty="0" smtClean="0">
                <a:latin typeface="Tw Cen MT"/>
                <a:cs typeface="Tw Cen MT"/>
              </a:rPr>
              <a:t>How to agree on a solution?</a:t>
            </a:r>
            <a:br>
              <a:rPr lang="en-US" sz="3600" dirty="0" smtClean="0">
                <a:latin typeface="Tw Cen MT"/>
                <a:cs typeface="Tw Cen MT"/>
              </a:rPr>
            </a:br>
            <a:endParaRPr lang="en-US" sz="3600" b="1" u="sng" dirty="0">
              <a:latin typeface="Tw Cen MT"/>
              <a:cs typeface="Tw Cen MT"/>
            </a:endParaRPr>
          </a:p>
          <a:p>
            <a:pPr marL="457200" indent="-457200"/>
            <a:r>
              <a:rPr lang="en-US" sz="3600" dirty="0" smtClean="0">
                <a:latin typeface="Tw Cen MT"/>
                <a:cs typeface="Tw Cen MT"/>
              </a:rPr>
              <a:t>Is regulation an option?</a:t>
            </a:r>
          </a:p>
          <a:p>
            <a:pPr marL="457200" indent="-457200"/>
            <a:endParaRPr lang="en-US" sz="3600" dirty="0">
              <a:latin typeface="Tw Cen MT"/>
              <a:cs typeface="Tw Cen MT"/>
            </a:endParaRPr>
          </a:p>
          <a:p>
            <a:pPr marL="457200" indent="-457200"/>
            <a:r>
              <a:rPr lang="en-US" sz="3600" dirty="0" smtClean="0">
                <a:latin typeface="Tw Cen MT"/>
                <a:cs typeface="Tw Cen MT"/>
              </a:rPr>
              <a:t>Otherwise, solution must be </a:t>
            </a:r>
            <a:endParaRPr lang="he-IL" sz="3600" dirty="0" smtClean="0">
              <a:latin typeface="Tw Cen MT"/>
              <a:cs typeface="Tw Cen MT"/>
            </a:endParaRPr>
          </a:p>
          <a:p>
            <a:pPr marL="857250" lvl="1" indent="-457200"/>
            <a:r>
              <a:rPr lang="en-US" dirty="0" smtClean="0">
                <a:latin typeface="Tw Cen MT"/>
                <a:cs typeface="Tw Cen MT"/>
              </a:rPr>
              <a:t>beneficial to early adopters</a:t>
            </a:r>
            <a:endParaRPr lang="he-IL" dirty="0" smtClean="0">
              <a:latin typeface="Tw Cen MT"/>
              <a:cs typeface="Tw Cen MT"/>
            </a:endParaRPr>
          </a:p>
          <a:p>
            <a:pPr marL="857250" lvl="1" indent="-457200"/>
            <a:r>
              <a:rPr lang="en-US" dirty="0" smtClean="0">
                <a:latin typeface="Tw Cen MT"/>
                <a:cs typeface="Tw Cen MT"/>
              </a:rPr>
              <a:t>backwards compatible with legacy technologies</a:t>
            </a:r>
            <a:endParaRPr lang="he-IL" dirty="0">
              <a:latin typeface="Tw Cen MT"/>
              <a:cs typeface="Tw Cen MT"/>
            </a:endParaRPr>
          </a:p>
          <a:p>
            <a:pPr marL="857250" lvl="1" indent="-457200"/>
            <a:r>
              <a:rPr lang="en-US" dirty="0" smtClean="0">
                <a:latin typeface="Tw Cen MT"/>
                <a:cs typeface="Tw Cen MT"/>
              </a:rPr>
              <a:t>safe to deploy alongside existing technologies</a:t>
            </a:r>
          </a:p>
          <a:p>
            <a:pPr marL="857250" lvl="1" indent="-457200"/>
            <a:r>
              <a:rPr lang="en-US" dirty="0" smtClean="0">
                <a:latin typeface="Tw Cen MT"/>
                <a:cs typeface="Tw Cen MT"/>
              </a:rPr>
              <a:t>…</a:t>
            </a:r>
            <a:endParaRPr lang="he-IL" dirty="0" smtClean="0">
              <a:latin typeface="Tw Cen MT"/>
              <a:cs typeface="Tw Cen MT"/>
            </a:endParaRPr>
          </a:p>
        </p:txBody>
      </p:sp>
      <p:sp>
        <p:nvSpPr>
          <p:cNvPr id="6" name="Title 5"/>
          <p:cNvSpPr>
            <a:spLocks noGrp="1"/>
          </p:cNvSpPr>
          <p:nvPr>
            <p:ph type="title"/>
          </p:nvPr>
        </p:nvSpPr>
        <p:spPr/>
        <p:txBody>
          <a:bodyPr/>
          <a:lstStyle/>
          <a:p>
            <a:pPr algn="ctr"/>
            <a:r>
              <a:rPr lang="en-US" sz="5400" dirty="0" smtClean="0">
                <a:latin typeface="Tw Cen MT"/>
                <a:cs typeface="Tw Cen MT"/>
              </a:rPr>
              <a:t>The Path to Adoption</a:t>
            </a:r>
            <a:endParaRPr lang="en-US" sz="5400" dirty="0">
              <a:latin typeface="Tw Cen MT"/>
              <a:cs typeface="Tw Cen MT"/>
            </a:endParaRPr>
          </a:p>
        </p:txBody>
      </p:sp>
      <p:pic>
        <p:nvPicPr>
          <p:cNvPr id="5" name="Picture 4"/>
          <p:cNvPicPr>
            <a:picLocks noChangeAspect="1"/>
          </p:cNvPicPr>
          <p:nvPr/>
        </p:nvPicPr>
        <p:blipFill>
          <a:blip r:embed="rId2" cstate="print"/>
          <a:stretch>
            <a:fillRect/>
          </a:stretch>
        </p:blipFill>
        <p:spPr>
          <a:xfrm>
            <a:off x="6419536" y="2063154"/>
            <a:ext cx="2090978" cy="2787970"/>
          </a:xfrm>
          <a:prstGeom prst="rect">
            <a:avLst/>
          </a:prstGeom>
        </p:spPr>
      </p:pic>
    </p:spTree>
    <p:extLst>
      <p:ext uri="{BB962C8B-B14F-4D97-AF65-F5344CB8AC3E}">
        <p14:creationId xmlns:p14="http://schemas.microsoft.com/office/powerpoint/2010/main" val="338791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cstate="print"/>
          <a:stretch>
            <a:fillRect/>
          </a:stretch>
        </p:blipFill>
        <p:spPr>
          <a:xfrm>
            <a:off x="2555596" y="1639979"/>
            <a:ext cx="3926985" cy="4351026"/>
          </a:xfrm>
          <a:prstGeom prst="rect">
            <a:avLst/>
          </a:prstGeom>
        </p:spPr>
      </p:pic>
      <p:sp>
        <p:nvSpPr>
          <p:cNvPr id="5" name="Title 1"/>
          <p:cNvSpPr txBox="1">
            <a:spLocks/>
          </p:cNvSpPr>
          <p:nvPr/>
        </p:nvSpPr>
        <p:spPr>
          <a:xfrm>
            <a:off x="628650" y="90550"/>
            <a:ext cx="7886700" cy="1325563"/>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latin typeface="Tw Cen MT"/>
                <a:cs typeface="Tw Cen MT"/>
              </a:rPr>
              <a:t>Can </a:t>
            </a:r>
            <a:r>
              <a:rPr lang="en-US" sz="4800" dirty="0" smtClean="0">
                <a:latin typeface="Tw Cen MT"/>
                <a:cs typeface="Tw Cen MT"/>
              </a:rPr>
              <a:t>We </a:t>
            </a:r>
            <a:r>
              <a:rPr lang="en-US" sz="4800" dirty="0">
                <a:latin typeface="Tw Cen MT"/>
                <a:cs typeface="Tw Cen MT"/>
              </a:rPr>
              <a:t>B</a:t>
            </a:r>
            <a:r>
              <a:rPr lang="en-US" sz="4800" dirty="0" smtClean="0">
                <a:latin typeface="Tw Cen MT"/>
                <a:cs typeface="Tw Cen MT"/>
              </a:rPr>
              <a:t>ootstrap</a:t>
            </a:r>
            <a:br>
              <a:rPr lang="en-US" sz="4800" dirty="0" smtClean="0">
                <a:latin typeface="Tw Cen MT"/>
                <a:cs typeface="Tw Cen MT"/>
              </a:rPr>
            </a:br>
            <a:r>
              <a:rPr lang="en-US" sz="4800" dirty="0" smtClean="0">
                <a:latin typeface="Tw Cen MT"/>
                <a:cs typeface="Tw Cen MT"/>
              </a:rPr>
              <a:t>Internet </a:t>
            </a:r>
            <a:r>
              <a:rPr lang="en-US" sz="4800" dirty="0">
                <a:latin typeface="Tw Cen MT"/>
                <a:cs typeface="Tw Cen MT"/>
              </a:rPr>
              <a:t>S</a:t>
            </a:r>
            <a:r>
              <a:rPr lang="en-US" sz="4800" dirty="0" smtClean="0">
                <a:latin typeface="Tw Cen MT"/>
                <a:cs typeface="Tw Cen MT"/>
              </a:rPr>
              <a:t>ecurity</a:t>
            </a:r>
            <a:r>
              <a:rPr lang="en-US" sz="4800" dirty="0" smtClean="0">
                <a:latin typeface="Tw Cen MT"/>
                <a:cs typeface="Tw Cen MT"/>
              </a:rPr>
              <a:t>?</a:t>
            </a:r>
            <a:endParaRPr lang="en-US" sz="4800" dirty="0">
              <a:latin typeface="Tw Cen MT"/>
              <a:cs typeface="Tw Cen MT"/>
            </a:endParaRPr>
          </a:p>
        </p:txBody>
      </p:sp>
    </p:spTree>
    <p:extLst>
      <p:ext uri="{BB962C8B-B14F-4D97-AF65-F5344CB8AC3E}">
        <p14:creationId xmlns:p14="http://schemas.microsoft.com/office/powerpoint/2010/main" val="177121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Tw Cen MT"/>
                <a:cs typeface="Tw Cen MT"/>
              </a:rPr>
              <a:t>Thank you</a:t>
            </a:r>
            <a:endParaRPr lang="en-US" sz="5400" dirty="0">
              <a:latin typeface="Tw Cen MT"/>
              <a:cs typeface="Tw Cen MT"/>
            </a:endParaRPr>
          </a:p>
        </p:txBody>
      </p:sp>
    </p:spTree>
    <p:extLst>
      <p:ext uri="{BB962C8B-B14F-4D97-AF65-F5344CB8AC3E}">
        <p14:creationId xmlns:p14="http://schemas.microsoft.com/office/powerpoint/2010/main" val="42917025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2ABF-AA8C-4387-98D8-BA273249E46E}" type="slidenum">
              <a:rPr lang="en-US" sz="1800" smtClean="0">
                <a:latin typeface="Tw Cen MT"/>
                <a:cs typeface="Tw Cen MT"/>
              </a:rPr>
              <a:pPr/>
              <a:t>2</a:t>
            </a:fld>
            <a:endParaRPr lang="en-US" sz="1800">
              <a:latin typeface="Tw Cen MT"/>
              <a:cs typeface="Tw Cen MT"/>
            </a:endParaRPr>
          </a:p>
        </p:txBody>
      </p:sp>
      <p:sp>
        <p:nvSpPr>
          <p:cNvPr id="8" name="Content Placeholder 2"/>
          <p:cNvSpPr>
            <a:spLocks noGrp="1"/>
          </p:cNvSpPr>
          <p:nvPr>
            <p:ph idx="1"/>
          </p:nvPr>
        </p:nvSpPr>
        <p:spPr>
          <a:xfrm>
            <a:off x="12064" y="1752056"/>
            <a:ext cx="9131935" cy="1676400"/>
          </a:xfrm>
        </p:spPr>
        <p:txBody>
          <a:bodyPr>
            <a:noAutofit/>
          </a:bodyPr>
          <a:lstStyle/>
          <a:p>
            <a:pPr marL="457200" indent="-457200"/>
            <a:r>
              <a:rPr lang="en-US" sz="3600" dirty="0" smtClean="0">
                <a:latin typeface="Tw Cen MT"/>
                <a:cs typeface="Tw Cen MT"/>
              </a:rPr>
              <a:t>The Internet infrastructure is alarmingly </a:t>
            </a:r>
            <a:r>
              <a:rPr lang="en-US" sz="3600" b="1" u="sng" dirty="0" smtClean="0">
                <a:latin typeface="Tw Cen MT"/>
                <a:cs typeface="Tw Cen MT"/>
              </a:rPr>
              <a:t>insecure</a:t>
            </a:r>
          </a:p>
          <a:p>
            <a:pPr marL="400050" lvl="1" indent="0">
              <a:buNone/>
            </a:pPr>
            <a:endParaRPr lang="en-US" sz="2000" dirty="0">
              <a:latin typeface="Tw Cen MT"/>
              <a:cs typeface="Tw Cen MT"/>
            </a:endParaRPr>
          </a:p>
          <a:p>
            <a:pPr marL="457200" indent="-457200"/>
            <a:r>
              <a:rPr lang="en-US" sz="3600" dirty="0" smtClean="0">
                <a:latin typeface="Tw Cen MT"/>
                <a:cs typeface="Tw Cen MT"/>
              </a:rPr>
              <a:t>The Internet’s infrastructure was designed in the 80’s without security in mind</a:t>
            </a:r>
            <a:endParaRPr lang="en-US" dirty="0" smtClean="0">
              <a:latin typeface="Tw Cen MT"/>
              <a:cs typeface="Tw Cen MT"/>
            </a:endParaRPr>
          </a:p>
          <a:p>
            <a:pPr marL="457200" indent="-457200"/>
            <a:endParaRPr lang="en-US" sz="2000" dirty="0" smtClean="0">
              <a:latin typeface="Tw Cen MT"/>
              <a:cs typeface="Tw Cen MT"/>
            </a:endParaRPr>
          </a:p>
          <a:p>
            <a:pPr marL="457200" indent="-457200"/>
            <a:r>
              <a:rPr lang="en-US" sz="3600" b="1" dirty="0" smtClean="0">
                <a:latin typeface="Tw Cen MT"/>
                <a:cs typeface="Tw Cen MT"/>
              </a:rPr>
              <a:t>Security not even on the horizon</a:t>
            </a:r>
            <a:endParaRPr lang="en-US" dirty="0" smtClean="0">
              <a:latin typeface="Tw Cen MT"/>
              <a:cs typeface="Tw Cen MT"/>
            </a:endParaRPr>
          </a:p>
        </p:txBody>
      </p:sp>
      <p:sp>
        <p:nvSpPr>
          <p:cNvPr id="6" name="Title 5"/>
          <p:cNvSpPr>
            <a:spLocks noGrp="1"/>
          </p:cNvSpPr>
          <p:nvPr>
            <p:ph type="title"/>
          </p:nvPr>
        </p:nvSpPr>
        <p:spPr/>
        <p:txBody>
          <a:bodyPr/>
          <a:lstStyle/>
          <a:p>
            <a:pPr algn="ctr"/>
            <a:r>
              <a:rPr lang="en-US" sz="5400" dirty="0" smtClean="0">
                <a:latin typeface="Tw Cen MT"/>
                <a:cs typeface="Tw Cen MT"/>
              </a:rPr>
              <a:t>3 stories, 1 theme</a:t>
            </a:r>
            <a:endParaRPr lang="en-US" sz="5400" dirty="0">
              <a:latin typeface="Tw Cen MT"/>
              <a:cs typeface="Tw Cen MT"/>
            </a:endParaRPr>
          </a:p>
        </p:txBody>
      </p:sp>
    </p:spTree>
    <p:extLst>
      <p:ext uri="{BB962C8B-B14F-4D97-AF65-F5344CB8AC3E}">
        <p14:creationId xmlns:p14="http://schemas.microsoft.com/office/powerpoint/2010/main" val="156833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92ABF-AA8C-4387-98D8-BA273249E46E}" type="slidenum">
              <a:rPr lang="en-US" sz="1800" smtClean="0">
                <a:latin typeface="Tw Cen MT"/>
                <a:cs typeface="Tw Cen MT"/>
              </a:rPr>
              <a:pPr/>
              <a:t>3</a:t>
            </a:fld>
            <a:endParaRPr lang="en-US" sz="1800">
              <a:latin typeface="Tw Cen MT"/>
              <a:cs typeface="Tw Cen MT"/>
            </a:endParaRPr>
          </a:p>
        </p:txBody>
      </p:sp>
      <p:sp>
        <p:nvSpPr>
          <p:cNvPr id="8" name="Content Placeholder 2"/>
          <p:cNvSpPr>
            <a:spLocks noGrp="1"/>
          </p:cNvSpPr>
          <p:nvPr>
            <p:ph idx="1"/>
          </p:nvPr>
        </p:nvSpPr>
        <p:spPr>
          <a:xfrm>
            <a:off x="12064" y="1929571"/>
            <a:ext cx="9131935" cy="1676400"/>
          </a:xfrm>
        </p:spPr>
        <p:txBody>
          <a:bodyPr>
            <a:noAutofit/>
          </a:bodyPr>
          <a:lstStyle/>
          <a:p>
            <a:pPr marL="457200" indent="-457200"/>
            <a:r>
              <a:rPr lang="en-US" sz="2800" b="1" u="sng" dirty="0" smtClean="0">
                <a:latin typeface="Tw Cen MT"/>
                <a:cs typeface="Tw Cen MT"/>
              </a:rPr>
              <a:t>Naming</a:t>
            </a:r>
            <a:r>
              <a:rPr lang="en-US" sz="2800" b="1" u="sng" dirty="0">
                <a:latin typeface="Tw Cen MT"/>
                <a:cs typeface="Tw Cen MT"/>
              </a:rPr>
              <a:t>/addressing</a:t>
            </a:r>
            <a:r>
              <a:rPr lang="en-US" sz="2800" b="1" dirty="0">
                <a:latin typeface="Tw Cen MT"/>
                <a:cs typeface="Tw Cen MT"/>
              </a:rPr>
              <a:t> </a:t>
            </a:r>
            <a:r>
              <a:rPr lang="en-US" sz="2800" dirty="0">
                <a:latin typeface="Tw Cen MT"/>
                <a:cs typeface="Tw Cen MT"/>
              </a:rPr>
              <a:t>with the Domain Name System (DNS)</a:t>
            </a:r>
          </a:p>
          <a:p>
            <a:pPr marL="857250" lvl="1" indent="-457200"/>
            <a:r>
              <a:rPr lang="en-US" sz="2400" dirty="0">
                <a:latin typeface="Tw Cen MT"/>
                <a:cs typeface="Tw Cen MT"/>
              </a:rPr>
              <a:t>DNS = the Internet’s phone book</a:t>
            </a:r>
          </a:p>
          <a:p>
            <a:pPr marL="857250" lvl="1" indent="-457200"/>
            <a:r>
              <a:rPr lang="en-US" sz="2400" dirty="0" err="1">
                <a:latin typeface="Tw Cen MT"/>
                <a:cs typeface="Tw Cen MT"/>
              </a:rPr>
              <a:t>google.com</a:t>
            </a:r>
            <a:r>
              <a:rPr lang="en-US" sz="2400" dirty="0">
                <a:latin typeface="Tw Cen MT"/>
                <a:cs typeface="Tw Cen MT"/>
              </a:rPr>
              <a:t> = </a:t>
            </a:r>
            <a:r>
              <a:rPr lang="en-US" sz="2400" dirty="0" smtClean="0">
                <a:latin typeface="Tw Cen MT"/>
                <a:cs typeface="Tw Cen MT"/>
              </a:rPr>
              <a:t>?</a:t>
            </a:r>
          </a:p>
          <a:p>
            <a:pPr marL="400050" lvl="1" indent="0">
              <a:buNone/>
            </a:pPr>
            <a:endParaRPr lang="en-US" sz="2400" dirty="0">
              <a:latin typeface="Tw Cen MT"/>
              <a:cs typeface="Tw Cen MT"/>
            </a:endParaRPr>
          </a:p>
          <a:p>
            <a:pPr marL="457200" indent="-457200"/>
            <a:r>
              <a:rPr lang="en-US" sz="2800" b="1" u="sng" dirty="0" smtClean="0">
                <a:latin typeface="Tw Cen MT"/>
                <a:cs typeface="Tw Cen MT"/>
              </a:rPr>
              <a:t>Routing</a:t>
            </a:r>
            <a:r>
              <a:rPr lang="en-US" sz="2800" dirty="0" smtClean="0">
                <a:latin typeface="Tw Cen MT"/>
                <a:cs typeface="Tw Cen MT"/>
              </a:rPr>
              <a:t> with the Border Gateway Protocol (BGP)</a:t>
            </a:r>
            <a:endParaRPr lang="en-US" sz="2800" dirty="0">
              <a:latin typeface="Tw Cen MT"/>
              <a:cs typeface="Tw Cen MT"/>
            </a:endParaRPr>
          </a:p>
          <a:p>
            <a:pPr marL="857250" lvl="1" indent="-457200"/>
            <a:r>
              <a:rPr lang="en-US" sz="2400" dirty="0" smtClean="0">
                <a:latin typeface="Tw Cen MT"/>
                <a:cs typeface="Tw Cen MT"/>
              </a:rPr>
              <a:t>BGP = the Internet’s </a:t>
            </a:r>
            <a:r>
              <a:rPr lang="en-US" sz="2400" dirty="0" err="1" smtClean="0">
                <a:latin typeface="Tw Cen MT"/>
                <a:cs typeface="Tw Cen MT"/>
              </a:rPr>
              <a:t>google</a:t>
            </a:r>
            <a:r>
              <a:rPr lang="en-US" sz="2400" dirty="0" smtClean="0">
                <a:latin typeface="Tw Cen MT"/>
                <a:cs typeface="Tw Cen MT"/>
              </a:rPr>
              <a:t> maps / </a:t>
            </a:r>
            <a:r>
              <a:rPr lang="en-US" sz="2400" dirty="0" err="1" smtClean="0">
                <a:latin typeface="Tw Cen MT"/>
                <a:cs typeface="Tw Cen MT"/>
              </a:rPr>
              <a:t>Waze</a:t>
            </a:r>
            <a:endParaRPr lang="en-US" sz="2400" dirty="0" smtClean="0">
              <a:latin typeface="Tw Cen MT"/>
              <a:cs typeface="Tw Cen MT"/>
            </a:endParaRPr>
          </a:p>
          <a:p>
            <a:pPr marL="857250" lvl="1" indent="-457200"/>
            <a:endParaRPr lang="en-US" sz="2400" dirty="0">
              <a:latin typeface="Tw Cen MT"/>
              <a:cs typeface="Tw Cen MT"/>
            </a:endParaRPr>
          </a:p>
          <a:p>
            <a:pPr marL="457200" indent="-457200"/>
            <a:r>
              <a:rPr lang="en-US" sz="2800" dirty="0" smtClean="0">
                <a:latin typeface="Tw Cen MT"/>
                <a:cs typeface="Tw Cen MT"/>
              </a:rPr>
              <a:t>The Network </a:t>
            </a:r>
            <a:r>
              <a:rPr lang="en-US" sz="2800" b="1" u="sng" dirty="0" smtClean="0">
                <a:latin typeface="Tw Cen MT"/>
                <a:cs typeface="Tw Cen MT"/>
              </a:rPr>
              <a:t>Time</a:t>
            </a:r>
            <a:r>
              <a:rPr lang="en-US" sz="2800" b="1" dirty="0" smtClean="0">
                <a:latin typeface="Tw Cen MT"/>
                <a:cs typeface="Tw Cen MT"/>
              </a:rPr>
              <a:t> </a:t>
            </a:r>
            <a:r>
              <a:rPr lang="en-US" sz="2800" dirty="0" smtClean="0">
                <a:latin typeface="Tw Cen MT"/>
                <a:cs typeface="Tw Cen MT"/>
              </a:rPr>
              <a:t>Protocol (NTP)</a:t>
            </a:r>
            <a:endParaRPr lang="en-US" sz="2800" dirty="0">
              <a:latin typeface="Tw Cen MT"/>
              <a:cs typeface="Tw Cen MT"/>
            </a:endParaRPr>
          </a:p>
          <a:p>
            <a:pPr marL="857250" lvl="1" indent="-457200"/>
            <a:r>
              <a:rPr lang="en-US" sz="2400" dirty="0" smtClean="0">
                <a:latin typeface="Tw Cen MT"/>
                <a:cs typeface="Tw Cen MT"/>
              </a:rPr>
              <a:t>NTP = the Internet’s global clock</a:t>
            </a:r>
            <a:endParaRPr lang="en-US" sz="2400" dirty="0">
              <a:latin typeface="Tw Cen MT"/>
              <a:cs typeface="Tw Cen MT"/>
            </a:endParaRPr>
          </a:p>
          <a:p>
            <a:pPr marL="857250" lvl="1" indent="-457200"/>
            <a:endParaRPr lang="en-US" sz="2400" dirty="0">
              <a:latin typeface="Tw Cen MT"/>
              <a:cs typeface="Tw Cen MT"/>
            </a:endParaRPr>
          </a:p>
          <a:p>
            <a:pPr marL="457200" indent="-457200"/>
            <a:endParaRPr lang="en-US" sz="1600" dirty="0" smtClean="0">
              <a:latin typeface="Tw Cen MT"/>
              <a:cs typeface="Tw Cen MT"/>
            </a:endParaRPr>
          </a:p>
        </p:txBody>
      </p:sp>
      <p:sp>
        <p:nvSpPr>
          <p:cNvPr id="6" name="Title 5"/>
          <p:cNvSpPr>
            <a:spLocks noGrp="1"/>
          </p:cNvSpPr>
          <p:nvPr>
            <p:ph type="title"/>
          </p:nvPr>
        </p:nvSpPr>
        <p:spPr/>
        <p:txBody>
          <a:bodyPr/>
          <a:lstStyle/>
          <a:p>
            <a:pPr algn="ctr"/>
            <a:r>
              <a:rPr lang="en-US" sz="5400" dirty="0" smtClean="0">
                <a:latin typeface="Tw Cen MT"/>
                <a:cs typeface="Tw Cen MT"/>
              </a:rPr>
              <a:t>3 stories, 1 theme</a:t>
            </a:r>
            <a:endParaRPr lang="en-US" sz="5400" dirty="0">
              <a:latin typeface="Tw Cen MT"/>
              <a:cs typeface="Tw Cen MT"/>
            </a:endParaRPr>
          </a:p>
        </p:txBody>
      </p:sp>
      <p:pic>
        <p:nvPicPr>
          <p:cNvPr id="3" name="Picture 2"/>
          <p:cNvPicPr>
            <a:picLocks noChangeAspect="1"/>
          </p:cNvPicPr>
          <p:nvPr/>
        </p:nvPicPr>
        <p:blipFill>
          <a:blip r:embed="rId2"/>
          <a:stretch>
            <a:fillRect/>
          </a:stretch>
        </p:blipFill>
        <p:spPr>
          <a:xfrm>
            <a:off x="7297421" y="5721258"/>
            <a:ext cx="1000217" cy="1000217"/>
          </a:xfrm>
          <a:prstGeom prst="rect">
            <a:avLst/>
          </a:prstGeom>
        </p:spPr>
      </p:pic>
      <p:pic>
        <p:nvPicPr>
          <p:cNvPr id="7" name="Picture 6"/>
          <p:cNvPicPr>
            <a:picLocks noChangeAspect="1"/>
          </p:cNvPicPr>
          <p:nvPr/>
        </p:nvPicPr>
        <p:blipFill>
          <a:blip r:embed="rId3"/>
          <a:stretch>
            <a:fillRect/>
          </a:stretch>
        </p:blipFill>
        <p:spPr>
          <a:xfrm>
            <a:off x="7232684" y="2594365"/>
            <a:ext cx="901094" cy="1011606"/>
          </a:xfrm>
          <a:prstGeom prst="rect">
            <a:avLst/>
          </a:prstGeom>
        </p:spPr>
      </p:pic>
      <p:pic>
        <p:nvPicPr>
          <p:cNvPr id="9" name="Picture 8"/>
          <p:cNvPicPr>
            <a:picLocks noChangeAspect="1"/>
          </p:cNvPicPr>
          <p:nvPr/>
        </p:nvPicPr>
        <p:blipFill>
          <a:blip r:embed="rId4"/>
          <a:stretch>
            <a:fillRect/>
          </a:stretch>
        </p:blipFill>
        <p:spPr>
          <a:xfrm>
            <a:off x="6997011" y="4435683"/>
            <a:ext cx="1539584" cy="862167"/>
          </a:xfrm>
          <a:prstGeom prst="rect">
            <a:avLst/>
          </a:prstGeom>
        </p:spPr>
      </p:pic>
    </p:spTree>
    <p:extLst>
      <p:ext uri="{BB962C8B-B14F-4D97-AF65-F5344CB8AC3E}">
        <p14:creationId xmlns:p14="http://schemas.microsoft.com/office/powerpoint/2010/main" val="342215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nesys_BGP_hijack2.jpg"/>
          <p:cNvPicPr>
            <a:picLocks noChangeAspect="1"/>
          </p:cNvPicPr>
          <p:nvPr/>
        </p:nvPicPr>
        <p:blipFill>
          <a:blip r:embed="rId2" cstate="print"/>
          <a:stretch>
            <a:fillRect/>
          </a:stretch>
        </p:blipFill>
        <p:spPr>
          <a:xfrm>
            <a:off x="144016" y="1333616"/>
            <a:ext cx="8892480" cy="4990983"/>
          </a:xfrm>
          <a:prstGeom prst="rect">
            <a:avLst/>
          </a:prstGeom>
        </p:spPr>
      </p:pic>
      <p:sp>
        <p:nvSpPr>
          <p:cNvPr id="2" name="Slide Number Placeholder 1"/>
          <p:cNvSpPr>
            <a:spLocks noGrp="1"/>
          </p:cNvSpPr>
          <p:nvPr>
            <p:ph type="sldNum" sz="quarter" idx="12"/>
          </p:nvPr>
        </p:nvSpPr>
        <p:spPr/>
        <p:txBody>
          <a:bodyPr/>
          <a:lstStyle/>
          <a:p>
            <a:fld id="{16292ABF-AA8C-4387-98D8-BA273249E46E}" type="slidenum">
              <a:rPr lang="en-US" sz="1800" smtClean="0">
                <a:latin typeface="Tw Cen MT"/>
                <a:cs typeface="Tw Cen MT"/>
              </a:rPr>
              <a:pPr/>
              <a:t>4</a:t>
            </a:fld>
            <a:endParaRPr lang="en-US" sz="1800">
              <a:latin typeface="Tw Cen MT"/>
              <a:cs typeface="Tw Cen MT"/>
            </a:endParaRPr>
          </a:p>
        </p:txBody>
      </p:sp>
      <p:pic>
        <p:nvPicPr>
          <p:cNvPr id="5" name="Picture 2" descr="C:\Users\Administrator\AppData\Local\Microsoft\Windows\Temporary Internet Files\Content.IE5\OUIM4F8E\MC900435931[1].wmf">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987" y="3713232"/>
            <a:ext cx="570133" cy="4509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0" y="4349172"/>
            <a:ext cx="4461933" cy="923330"/>
          </a:xfrm>
          <a:prstGeom prst="rect">
            <a:avLst/>
          </a:prstGeom>
        </p:spPr>
        <p:txBody>
          <a:bodyPr wrap="square">
            <a:spAutoFit/>
          </a:bodyPr>
          <a:lstStyle/>
          <a:p>
            <a:pPr algn="ctr"/>
            <a:r>
              <a:rPr lang="en-US" b="1" i="1" dirty="0" smtClean="0"/>
              <a:t>Repeated attacks against major financial institutions and governments in Europe</a:t>
            </a:r>
            <a:r>
              <a:rPr lang="en-US" b="1" i="1" dirty="0"/>
              <a:t> </a:t>
            </a:r>
            <a:r>
              <a:rPr lang="en-US" b="1" i="1" dirty="0" smtClean="0"/>
              <a:t>and the US</a:t>
            </a:r>
          </a:p>
        </p:txBody>
      </p:sp>
      <p:sp>
        <p:nvSpPr>
          <p:cNvPr id="8" name="Title 7"/>
          <p:cNvSpPr>
            <a:spLocks noGrp="1"/>
          </p:cNvSpPr>
          <p:nvPr>
            <p:ph type="title"/>
          </p:nvPr>
        </p:nvSpPr>
        <p:spPr/>
        <p:txBody>
          <a:bodyPr/>
          <a:lstStyle/>
          <a:p>
            <a:pPr algn="ctr"/>
            <a:r>
              <a:rPr lang="en-US" dirty="0" smtClean="0"/>
              <a:t>An Anecdote</a:t>
            </a:r>
            <a:endParaRPr lang="en-US" dirty="0"/>
          </a:p>
        </p:txBody>
      </p:sp>
    </p:spTree>
    <p:extLst>
      <p:ext uri="{BB962C8B-B14F-4D97-AF65-F5344CB8AC3E}">
        <p14:creationId xmlns:p14="http://schemas.microsoft.com/office/powerpoint/2010/main" val="157923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7"/>
          <p:cNvSpPr>
            <a:spLocks noGrp="1"/>
          </p:cNvSpPr>
          <p:nvPr>
            <p:ph type="title"/>
          </p:nvPr>
        </p:nvSpPr>
        <p:spPr>
          <a:xfrm>
            <a:off x="0" y="0"/>
            <a:ext cx="8001000" cy="1295400"/>
          </a:xfrm>
        </p:spPr>
        <p:txBody>
          <a:bodyPr/>
          <a:lstStyle/>
          <a:p>
            <a:pPr algn="ctr"/>
            <a:r>
              <a:rPr lang="en-US" dirty="0" smtClean="0"/>
              <a:t>Rare Incident? Not Really!</a:t>
            </a:r>
            <a:endParaRPr lang="en-US" dirty="0"/>
          </a:p>
        </p:txBody>
      </p:sp>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096871"/>
            <a:ext cx="4522135" cy="2251446"/>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descr="pakists_youtub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300" y="1041400"/>
            <a:ext cx="4419984" cy="5363881"/>
          </a:xfrm>
          <a:prstGeom prst="rect">
            <a:avLst/>
          </a:prstGeom>
          <a:ln w="57150">
            <a:solidFill>
              <a:schemeClr val="tx1"/>
            </a:solidFill>
          </a:ln>
        </p:spPr>
      </p:pic>
      <p:pic>
        <p:nvPicPr>
          <p:cNvPr id="5" name="Picture 4" descr="chinatelecom_dod.png"/>
          <p:cNvPicPr>
            <a:picLocks noChangeAspect="1"/>
          </p:cNvPicPr>
          <p:nvPr/>
        </p:nvPicPr>
        <p:blipFill rotWithShape="1">
          <a:blip r:embed="rId5" cstate="print">
            <a:extLst>
              <a:ext uri="{28A0092B-C50C-407E-A947-70E740481C1C}">
                <a14:useLocalDpi xmlns:a14="http://schemas.microsoft.com/office/drawing/2010/main" val="0"/>
              </a:ext>
            </a:extLst>
          </a:blip>
          <a:srcRect b="28485"/>
          <a:stretch/>
        </p:blipFill>
        <p:spPr>
          <a:xfrm>
            <a:off x="330200" y="2590800"/>
            <a:ext cx="4796237" cy="3770405"/>
          </a:xfrm>
          <a:prstGeom prst="rect">
            <a:avLst/>
          </a:prstGeom>
          <a:ln w="57150">
            <a:solidFill>
              <a:schemeClr val="tx1"/>
            </a:solid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0100" y="3505200"/>
            <a:ext cx="4301261" cy="2903351"/>
          </a:xfrm>
          <a:prstGeom prst="rect">
            <a:avLst/>
          </a:prstGeom>
          <a:ln w="76200">
            <a:solidFill>
              <a:schemeClr val="tx1"/>
            </a:solidFill>
          </a:ln>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8613" y="1386097"/>
            <a:ext cx="5500687" cy="3998703"/>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descr="(Renesy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3759200"/>
            <a:ext cx="4623857" cy="22396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6500" y="2125381"/>
            <a:ext cx="4800600" cy="343984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16292ABF-AA8C-4387-98D8-BA273249E46E}" type="slidenum">
              <a:rPr lang="en-US" smtClean="0"/>
              <a:pPr/>
              <a:t>5</a:t>
            </a:fld>
            <a:endParaRPr lang="en-US"/>
          </a:p>
        </p:txBody>
      </p:sp>
      <p:grpSp>
        <p:nvGrpSpPr>
          <p:cNvPr id="11" name="Group 10"/>
          <p:cNvGrpSpPr/>
          <p:nvPr/>
        </p:nvGrpSpPr>
        <p:grpSpPr>
          <a:xfrm>
            <a:off x="1267276" y="2393758"/>
            <a:ext cx="6333613" cy="4292513"/>
            <a:chOff x="50800" y="0"/>
            <a:chExt cx="9026013" cy="6858000"/>
          </a:xfrm>
        </p:grpSpPr>
        <p:pic>
          <p:nvPicPr>
            <p:cNvPr id="12" name="Picture 11" descr="Mind your blocks - ndss 2015.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00" y="0"/>
              <a:ext cx="9026013" cy="6858000"/>
            </a:xfrm>
            <a:prstGeom prst="rect">
              <a:avLst/>
            </a:prstGeom>
            <a:ln w="57150">
              <a:solidFill>
                <a:schemeClr val="tx1"/>
              </a:solidFill>
            </a:ln>
          </p:spPr>
        </p:pic>
        <p:pic>
          <p:nvPicPr>
            <p:cNvPr id="13" name="Picture 12"/>
            <p:cNvPicPr>
              <a:picLocks noChangeAspect="1"/>
            </p:cNvPicPr>
            <p:nvPr/>
          </p:nvPicPr>
          <p:blipFill>
            <a:blip r:embed="rId11" cstate="print"/>
            <a:stretch>
              <a:fillRect/>
            </a:stretch>
          </p:blipFill>
          <p:spPr>
            <a:xfrm>
              <a:off x="281703" y="91855"/>
              <a:ext cx="1942870" cy="767087"/>
            </a:xfrm>
            <a:prstGeom prst="rect">
              <a:avLst/>
            </a:prstGeom>
          </p:spPr>
        </p:pic>
      </p:grpSp>
    </p:spTree>
    <p:extLst>
      <p:ext uri="{BB962C8B-B14F-4D97-AF65-F5344CB8AC3E}">
        <p14:creationId xmlns:p14="http://schemas.microsoft.com/office/powerpoint/2010/main" val="4178101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400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500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nodeType="withEffect">
                                  <p:stCondLst>
                                    <p:cond delay="600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77656" y="1539172"/>
            <a:ext cx="8527949" cy="4739759"/>
          </a:xfrm>
          <a:prstGeom prst="rect">
            <a:avLst/>
          </a:prstGeom>
          <a:noFill/>
        </p:spPr>
        <p:txBody>
          <a:bodyPr wrap="square" rtlCol="0">
            <a:spAutoFit/>
          </a:bodyPr>
          <a:lstStyle/>
          <a:p>
            <a:pPr marL="571500" indent="-571500">
              <a:buFont typeface="Arial"/>
              <a:buChar char="•"/>
            </a:pPr>
            <a:r>
              <a:rPr lang="en-US" sz="2800" dirty="0" smtClean="0">
                <a:latin typeface="Tw Cen MT"/>
                <a:cs typeface="Tw Cen MT"/>
              </a:rPr>
              <a:t>To </a:t>
            </a:r>
            <a:r>
              <a:rPr lang="en-US" sz="2800" b="1" u="sng" dirty="0" smtClean="0">
                <a:latin typeface="Tw Cen MT"/>
                <a:cs typeface="Tw Cen MT"/>
              </a:rPr>
              <a:t>disconnect</a:t>
            </a:r>
            <a:r>
              <a:rPr lang="en-US" sz="2800" dirty="0" smtClean="0">
                <a:latin typeface="Tw Cen MT"/>
                <a:cs typeface="Tw Cen MT"/>
              </a:rPr>
              <a:t> victim from the Internet (large corporation, nation state, …)</a:t>
            </a:r>
          </a:p>
          <a:p>
            <a:pPr marL="571500" indent="-571500">
              <a:buFont typeface="Arial"/>
              <a:buChar char="•"/>
            </a:pPr>
            <a:endParaRPr lang="en-US" sz="1000" dirty="0" smtClean="0">
              <a:latin typeface="Tw Cen MT"/>
              <a:cs typeface="Tw Cen MT"/>
            </a:endParaRPr>
          </a:p>
          <a:p>
            <a:pPr marL="571500" indent="-571500">
              <a:buFont typeface="Arial"/>
              <a:buChar char="•"/>
            </a:pPr>
            <a:r>
              <a:rPr lang="en-US" sz="2800" dirty="0" smtClean="0">
                <a:latin typeface="Tw Cen MT"/>
                <a:cs typeface="Tw Cen MT"/>
              </a:rPr>
              <a:t>To be a </a:t>
            </a:r>
            <a:r>
              <a:rPr lang="en-US" sz="2800" b="1" u="sng" dirty="0" smtClean="0">
                <a:latin typeface="Tw Cen MT"/>
                <a:cs typeface="Tw Cen MT"/>
              </a:rPr>
              <a:t>man-in-the-middle</a:t>
            </a:r>
            <a:r>
              <a:rPr lang="en-US" sz="2800" dirty="0" smtClean="0">
                <a:latin typeface="Tw Cen MT"/>
                <a:cs typeface="Tw Cen MT"/>
              </a:rPr>
              <a:t/>
            </a:r>
            <a:br>
              <a:rPr lang="en-US" sz="2800" dirty="0" smtClean="0">
                <a:latin typeface="Tw Cen MT"/>
                <a:cs typeface="Tw Cen MT"/>
              </a:rPr>
            </a:br>
            <a:r>
              <a:rPr lang="en-US" sz="2800" dirty="0" smtClean="0">
                <a:latin typeface="Tw Cen MT"/>
                <a:cs typeface="Tw Cen MT"/>
              </a:rPr>
              <a:t>(snoop on traffic, tamper with traffic, …)</a:t>
            </a:r>
          </a:p>
          <a:p>
            <a:pPr marL="571500" indent="-571500">
              <a:buFont typeface="Arial"/>
              <a:buChar char="•"/>
            </a:pPr>
            <a:endParaRPr lang="en-US" sz="1000" dirty="0" smtClean="0">
              <a:latin typeface="Tw Cen MT"/>
              <a:cs typeface="Tw Cen MT"/>
            </a:endParaRPr>
          </a:p>
          <a:p>
            <a:pPr marL="571500" indent="-571500">
              <a:buFont typeface="Arial"/>
              <a:buChar char="•"/>
            </a:pPr>
            <a:r>
              <a:rPr lang="en-US" sz="2800" dirty="0" smtClean="0">
                <a:latin typeface="Tw Cen MT"/>
                <a:cs typeface="Tw Cen MT"/>
              </a:rPr>
              <a:t>To </a:t>
            </a:r>
            <a:r>
              <a:rPr lang="en-US" sz="2800" b="1" u="sng" dirty="0" smtClean="0">
                <a:latin typeface="Tw Cen MT"/>
                <a:cs typeface="Tw Cen MT"/>
              </a:rPr>
              <a:t>impersonate</a:t>
            </a:r>
            <a:r>
              <a:rPr lang="en-US" sz="2800" dirty="0" smtClean="0">
                <a:latin typeface="Tw Cen MT"/>
                <a:cs typeface="Tw Cen MT"/>
              </a:rPr>
              <a:t> the victim</a:t>
            </a:r>
          </a:p>
          <a:p>
            <a:pPr marL="571500" indent="-571500">
              <a:buFont typeface="Arial"/>
              <a:buChar char="•"/>
            </a:pPr>
            <a:endParaRPr lang="en-US" sz="1000" dirty="0" smtClean="0">
              <a:latin typeface="Tw Cen MT"/>
              <a:cs typeface="Tw Cen MT"/>
            </a:endParaRPr>
          </a:p>
          <a:p>
            <a:pPr marL="571500" indent="-571500">
              <a:buFont typeface="Arial"/>
              <a:buChar char="•"/>
            </a:pPr>
            <a:r>
              <a:rPr lang="en-US" sz="2800" dirty="0" smtClean="0">
                <a:latin typeface="Tw Cen MT"/>
                <a:cs typeface="Tw Cen MT"/>
              </a:rPr>
              <a:t>To </a:t>
            </a:r>
            <a:r>
              <a:rPr lang="en-US" sz="2800" b="1" u="sng" dirty="0" smtClean="0">
                <a:latin typeface="Tw Cen MT"/>
                <a:cs typeface="Tw Cen MT"/>
              </a:rPr>
              <a:t>hide under someone else’s identity</a:t>
            </a:r>
          </a:p>
          <a:p>
            <a:pPr marL="571500" indent="-571500">
              <a:buFont typeface="Arial"/>
              <a:buChar char="•"/>
            </a:pPr>
            <a:endParaRPr lang="en-US" sz="1000" b="1" u="sng" dirty="0" smtClean="0">
              <a:latin typeface="Tw Cen MT"/>
              <a:cs typeface="Tw Cen MT"/>
            </a:endParaRPr>
          </a:p>
          <a:p>
            <a:pPr marL="571500" indent="-571500">
              <a:buFont typeface="Arial"/>
              <a:buChar char="•"/>
            </a:pPr>
            <a:r>
              <a:rPr lang="en-US" sz="2800" dirty="0" smtClean="0">
                <a:latin typeface="Tw Cen MT"/>
                <a:cs typeface="Tw Cen MT"/>
              </a:rPr>
              <a:t>To </a:t>
            </a:r>
            <a:r>
              <a:rPr lang="en-US" sz="2800" b="1" dirty="0" smtClean="0">
                <a:latin typeface="Tw Cen MT"/>
                <a:cs typeface="Tw Cen MT"/>
              </a:rPr>
              <a:t>attack protocols/mechanisms that utilize Internet routing </a:t>
            </a:r>
            <a:r>
              <a:rPr lang="en-US" sz="2800" dirty="0" smtClean="0">
                <a:latin typeface="Tw Cen MT"/>
                <a:cs typeface="Tw Cen MT"/>
              </a:rPr>
              <a:t>(</a:t>
            </a:r>
            <a:r>
              <a:rPr lang="en-US" sz="2800" dirty="0" err="1" smtClean="0">
                <a:latin typeface="Tw Cen MT"/>
                <a:cs typeface="Tw Cen MT"/>
              </a:rPr>
              <a:t>BitCoin</a:t>
            </a:r>
            <a:r>
              <a:rPr lang="en-US" sz="2800" dirty="0" smtClean="0">
                <a:latin typeface="Tw Cen MT"/>
                <a:cs typeface="Tw Cen MT"/>
              </a:rPr>
              <a:t>, DNS, …)</a:t>
            </a:r>
          </a:p>
          <a:p>
            <a:pPr marL="571500" indent="-571500">
              <a:buFont typeface="Arial"/>
              <a:buChar char="•"/>
            </a:pPr>
            <a:endParaRPr lang="en-US" sz="1000" dirty="0" smtClean="0">
              <a:latin typeface="Tw Cen MT"/>
              <a:cs typeface="Tw Cen MT"/>
            </a:endParaRPr>
          </a:p>
          <a:p>
            <a:pPr marL="571500" indent="-571500">
              <a:buFont typeface="Arial"/>
              <a:buChar char="•"/>
            </a:pPr>
            <a:r>
              <a:rPr lang="en-US" sz="2800" dirty="0" smtClean="0">
                <a:latin typeface="Tw Cen MT"/>
                <a:cs typeface="Tw Cen MT"/>
              </a:rPr>
              <a:t>…</a:t>
            </a:r>
            <a:endParaRPr lang="en-US" sz="2800" dirty="0">
              <a:latin typeface="Tw Cen MT"/>
              <a:cs typeface="Tw Cen MT"/>
            </a:endParaRPr>
          </a:p>
        </p:txBody>
      </p:sp>
      <p:sp>
        <p:nvSpPr>
          <p:cNvPr id="4" name="Title 3"/>
          <p:cNvSpPr>
            <a:spLocks noGrp="1"/>
          </p:cNvSpPr>
          <p:nvPr>
            <p:ph type="title"/>
          </p:nvPr>
        </p:nvSpPr>
        <p:spPr/>
        <p:txBody>
          <a:bodyPr/>
          <a:lstStyle/>
          <a:p>
            <a:pPr algn="ctr"/>
            <a:r>
              <a:rPr lang="en-US" dirty="0" smtClean="0"/>
              <a:t>Why Do this?</a:t>
            </a:r>
            <a:endParaRPr lang="en-US" dirty="0"/>
          </a:p>
        </p:txBody>
      </p:sp>
    </p:spTree>
    <p:custDataLst>
      <p:tags r:id="rId1"/>
    </p:custDataLst>
    <p:extLst>
      <p:ext uri="{BB962C8B-B14F-4D97-AF65-F5344CB8AC3E}">
        <p14:creationId xmlns:p14="http://schemas.microsoft.com/office/powerpoint/2010/main" val="3376942099"/>
      </p:ext>
    </p:extLst>
  </p:cSld>
  <p:clrMapOvr>
    <a:masterClrMapping/>
  </p:clrMapOvr>
  <p:transition xmlns:p14="http://schemas.microsoft.com/office/powerpoint/2010/main" advTm="103022"/>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Another Anecdote</a:t>
            </a:r>
            <a:endParaRPr lang="en-US" dirty="0"/>
          </a:p>
        </p:txBody>
      </p:sp>
      <p:sp>
        <p:nvSpPr>
          <p:cNvPr id="323" name="Cloud 322"/>
          <p:cNvSpPr/>
          <p:nvPr/>
        </p:nvSpPr>
        <p:spPr bwMode="auto">
          <a:xfrm>
            <a:off x="685800" y="1447800"/>
            <a:ext cx="6629400" cy="3429000"/>
          </a:xfrm>
          <a:prstGeom prst="cloud">
            <a:avLst/>
          </a:prstGeom>
          <a:solidFill>
            <a:srgbClr val="CC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000" dirty="0">
              <a:solidFill>
                <a:srgbClr val="000000"/>
              </a:solidFill>
              <a:latin typeface="Tw Cen MT"/>
              <a:cs typeface="Tw Cen MT"/>
            </a:endParaRPr>
          </a:p>
        </p:txBody>
      </p:sp>
      <p:sp>
        <p:nvSpPr>
          <p:cNvPr id="252" name="Rectangle 251"/>
          <p:cNvSpPr/>
          <p:nvPr/>
        </p:nvSpPr>
        <p:spPr>
          <a:xfrm>
            <a:off x="110905" y="1447800"/>
            <a:ext cx="9144000" cy="523220"/>
          </a:xfrm>
          <a:prstGeom prst="rect">
            <a:avLst/>
          </a:prstGeom>
        </p:spPr>
        <p:txBody>
          <a:bodyPr wrap="square">
            <a:spAutoFit/>
          </a:bodyPr>
          <a:lstStyle/>
          <a:p>
            <a:pPr marL="65088" lvl="1" indent="-65088" algn="ctr">
              <a:defRPr/>
            </a:pPr>
            <a:r>
              <a:rPr lang="en-US" sz="2800" dirty="0" smtClean="0">
                <a:solidFill>
                  <a:srgbClr val="000000"/>
                </a:solidFill>
                <a:latin typeface="Tw Cen MT"/>
                <a:cs typeface="Tw Cen MT"/>
              </a:rPr>
              <a:t>February 2008: Pakistan Telecom hijacks YouTube!</a:t>
            </a:r>
          </a:p>
        </p:txBody>
      </p:sp>
      <p:sp>
        <p:nvSpPr>
          <p:cNvPr id="255" name="Cloud 254"/>
          <p:cNvSpPr/>
          <p:nvPr/>
        </p:nvSpPr>
        <p:spPr bwMode="auto">
          <a:xfrm>
            <a:off x="304800" y="4114800"/>
            <a:ext cx="1524000" cy="762000"/>
          </a:xfrm>
          <a:prstGeom prst="cloud">
            <a:avLst/>
          </a:prstGeom>
          <a:solidFill>
            <a:srgbClr val="CC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YouTube</a:t>
            </a:r>
            <a:endParaRPr lang="en-US" sz="2000" dirty="0">
              <a:solidFill>
                <a:srgbClr val="000000"/>
              </a:solidFill>
              <a:latin typeface="Tw Cen MT"/>
              <a:cs typeface="Tw Cen MT"/>
            </a:endParaRPr>
          </a:p>
        </p:txBody>
      </p:sp>
      <p:sp>
        <p:nvSpPr>
          <p:cNvPr id="257" name="Cloud 256"/>
          <p:cNvSpPr/>
          <p:nvPr/>
        </p:nvSpPr>
        <p:spPr bwMode="auto">
          <a:xfrm>
            <a:off x="5562600" y="3657600"/>
            <a:ext cx="2057400" cy="1219200"/>
          </a:xfrm>
          <a:prstGeom prst="cloud">
            <a:avLst/>
          </a:prstGeom>
          <a:solidFill>
            <a:srgbClr val="CC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Pakistan </a:t>
            </a:r>
          </a:p>
          <a:p>
            <a:pPr algn="ctr">
              <a:defRPr/>
            </a:pPr>
            <a:r>
              <a:rPr lang="en-US" sz="2000" dirty="0" smtClean="0">
                <a:solidFill>
                  <a:srgbClr val="000000"/>
                </a:solidFill>
                <a:latin typeface="Tw Cen MT"/>
                <a:cs typeface="Tw Cen MT"/>
              </a:rPr>
              <a:t>Telecom</a:t>
            </a:r>
          </a:p>
        </p:txBody>
      </p:sp>
      <p:sp>
        <p:nvSpPr>
          <p:cNvPr id="51" name="Freeform 50"/>
          <p:cNvSpPr/>
          <p:nvPr/>
        </p:nvSpPr>
        <p:spPr bwMode="auto">
          <a:xfrm>
            <a:off x="1348509" y="1981200"/>
            <a:ext cx="5585691" cy="2286000"/>
          </a:xfrm>
          <a:custGeom>
            <a:avLst/>
            <a:gdLst>
              <a:gd name="connsiteX0" fmla="*/ 6345382 w 6500091"/>
              <a:gd name="connsiteY0" fmla="*/ 778163 h 1041399"/>
              <a:gd name="connsiteX1" fmla="*/ 6359236 w 6500091"/>
              <a:gd name="connsiteY1" fmla="*/ 113145 h 1041399"/>
              <a:gd name="connsiteX2" fmla="*/ 5500255 w 6500091"/>
              <a:gd name="connsiteY2" fmla="*/ 113145 h 1041399"/>
              <a:gd name="connsiteX3" fmla="*/ 3505200 w 6500091"/>
              <a:gd name="connsiteY3" fmla="*/ 792017 h 1041399"/>
              <a:gd name="connsiteX4" fmla="*/ 1690255 w 6500091"/>
              <a:gd name="connsiteY4" fmla="*/ 473363 h 1041399"/>
              <a:gd name="connsiteX5" fmla="*/ 817418 w 6500091"/>
              <a:gd name="connsiteY5" fmla="*/ 459508 h 1041399"/>
              <a:gd name="connsiteX6" fmla="*/ 0 w 6500091"/>
              <a:gd name="connsiteY6" fmla="*/ 1041399 h 10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0091" h="1041399">
                <a:moveTo>
                  <a:pt x="6345382" y="778163"/>
                </a:moveTo>
                <a:cubicBezTo>
                  <a:pt x="6422736" y="501072"/>
                  <a:pt x="6500091" y="223981"/>
                  <a:pt x="6359236" y="113145"/>
                </a:cubicBezTo>
                <a:cubicBezTo>
                  <a:pt x="6218382" y="2309"/>
                  <a:pt x="5975928" y="0"/>
                  <a:pt x="5500255" y="113145"/>
                </a:cubicBezTo>
                <a:cubicBezTo>
                  <a:pt x="5024582" y="226290"/>
                  <a:pt x="4140200" y="731981"/>
                  <a:pt x="3505200" y="792017"/>
                </a:cubicBezTo>
                <a:cubicBezTo>
                  <a:pt x="2870200" y="852053"/>
                  <a:pt x="2138219" y="528781"/>
                  <a:pt x="1690255" y="473363"/>
                </a:cubicBezTo>
                <a:cubicBezTo>
                  <a:pt x="1242291" y="417945"/>
                  <a:pt x="1099127" y="364835"/>
                  <a:pt x="817418" y="459508"/>
                </a:cubicBezTo>
                <a:cubicBezTo>
                  <a:pt x="535709" y="554181"/>
                  <a:pt x="267854" y="797790"/>
                  <a:pt x="0" y="1041399"/>
                </a:cubicBezTo>
              </a:path>
            </a:pathLst>
          </a:custGeom>
          <a:noFill/>
          <a:ln w="1270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smtClean="0">
              <a:ln>
                <a:noFill/>
              </a:ln>
              <a:solidFill>
                <a:srgbClr val="000000"/>
              </a:solidFill>
              <a:effectLst/>
              <a:latin typeface="Tw Cen MT"/>
              <a:cs typeface="Tw Cen MT"/>
            </a:endParaRPr>
          </a:p>
        </p:txBody>
      </p:sp>
      <p:sp>
        <p:nvSpPr>
          <p:cNvPr id="32" name="TextBox 31"/>
          <p:cNvSpPr txBox="1"/>
          <p:nvPr/>
        </p:nvSpPr>
        <p:spPr>
          <a:xfrm>
            <a:off x="2776030" y="2362200"/>
            <a:ext cx="2124299" cy="523220"/>
          </a:xfrm>
          <a:prstGeom prst="rect">
            <a:avLst/>
          </a:prstGeom>
          <a:noFill/>
        </p:spPr>
        <p:txBody>
          <a:bodyPr wrap="none" rtlCol="0">
            <a:spAutoFit/>
          </a:bodyPr>
          <a:lstStyle/>
          <a:p>
            <a:r>
              <a:rPr lang="en-US" sz="2800" dirty="0" smtClean="0">
                <a:solidFill>
                  <a:srgbClr val="000000"/>
                </a:solidFill>
                <a:latin typeface="Tw Cen MT"/>
                <a:cs typeface="Tw Cen MT"/>
              </a:rPr>
              <a:t>The Internet</a:t>
            </a:r>
            <a:endParaRPr lang="en-US" sz="2800" dirty="0">
              <a:solidFill>
                <a:srgbClr val="000000"/>
              </a:solidFill>
              <a:latin typeface="Tw Cen MT"/>
              <a:cs typeface="Tw Cen MT"/>
            </a:endParaRPr>
          </a:p>
        </p:txBody>
      </p:sp>
      <p:sp>
        <p:nvSpPr>
          <p:cNvPr id="366" name="AutoShape 149"/>
          <p:cNvSpPr>
            <a:spLocks noChangeArrowheads="1"/>
          </p:cNvSpPr>
          <p:nvPr/>
        </p:nvSpPr>
        <p:spPr bwMode="auto">
          <a:xfrm>
            <a:off x="2057400" y="4114800"/>
            <a:ext cx="3352800" cy="762000"/>
          </a:xfrm>
          <a:prstGeom prst="wedgeRoundRectCallout">
            <a:avLst>
              <a:gd name="adj1" fmla="val -64685"/>
              <a:gd name="adj2" fmla="val 375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dirty="0" smtClean="0">
                <a:solidFill>
                  <a:srgbClr val="000000"/>
                </a:solidFill>
                <a:latin typeface="Tw Cen MT"/>
                <a:cs typeface="Tw Cen MT"/>
              </a:rPr>
              <a:t>I’m YouTube:</a:t>
            </a:r>
          </a:p>
          <a:p>
            <a:pPr algn="ctr">
              <a:defRPr/>
            </a:pPr>
            <a:r>
              <a:rPr lang="en-US" dirty="0" smtClean="0">
                <a:solidFill>
                  <a:srgbClr val="000000"/>
                </a:solidFill>
                <a:latin typeface="Tw Cen MT"/>
                <a:cs typeface="Tw Cen MT"/>
              </a:rPr>
              <a:t>IP addresses: ****</a:t>
            </a:r>
            <a:endParaRPr lang="en-US" dirty="0">
              <a:solidFill>
                <a:srgbClr val="000000"/>
              </a:solidFill>
              <a:latin typeface="Tw Cen MT"/>
              <a:cs typeface="Tw Cen MT"/>
            </a:endParaRPr>
          </a:p>
        </p:txBody>
      </p:sp>
      <p:pic>
        <p:nvPicPr>
          <p:cNvPr id="52" name="Picture 51" descr="pakistan.jpg"/>
          <p:cNvPicPr>
            <a:picLocks noChangeAspect="1"/>
          </p:cNvPicPr>
          <p:nvPr/>
        </p:nvPicPr>
        <p:blipFill>
          <a:blip r:embed="rId4" cstate="print"/>
          <a:stretch>
            <a:fillRect/>
          </a:stretch>
        </p:blipFill>
        <p:spPr>
          <a:xfrm>
            <a:off x="1073699" y="118529"/>
            <a:ext cx="7086600" cy="6629400"/>
          </a:xfrm>
          <a:prstGeom prst="rect">
            <a:avLst/>
          </a:prstGeom>
          <a:ln w="38100">
            <a:solidFill>
              <a:schemeClr val="tx2"/>
            </a:solidFill>
          </a:ln>
        </p:spPr>
      </p:pic>
    </p:spTree>
    <p:custDataLst>
      <p:tags r:id="rId1"/>
    </p:custDataLst>
    <p:extLst>
      <p:ext uri="{BB962C8B-B14F-4D97-AF65-F5344CB8AC3E}">
        <p14:creationId xmlns:p14="http://schemas.microsoft.com/office/powerpoint/2010/main" val="2269742571"/>
      </p:ext>
    </p:extLst>
  </p:cSld>
  <p:clrMapOvr>
    <a:masterClrMapping/>
  </p:clrMapOvr>
  <p:transition xmlns:p14="http://schemas.microsoft.com/office/powerpoint/2010/main" advTm="1030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 calcmode="lin" valueType="num">
                                      <p:cBhvr>
                                        <p:cTn id="7" dur="500" fill="hold"/>
                                        <p:tgtEl>
                                          <p:spTgt spid="366"/>
                                        </p:tgtEl>
                                        <p:attrNameLst>
                                          <p:attrName>ppt_w</p:attrName>
                                        </p:attrNameLst>
                                      </p:cBhvr>
                                      <p:tavLst>
                                        <p:tav tm="0">
                                          <p:val>
                                            <p:fltVal val="0"/>
                                          </p:val>
                                        </p:tav>
                                        <p:tav tm="100000">
                                          <p:val>
                                            <p:strVal val="#ppt_w"/>
                                          </p:val>
                                        </p:tav>
                                      </p:tavLst>
                                    </p:anim>
                                    <p:anim calcmode="lin" valueType="num">
                                      <p:cBhvr>
                                        <p:cTn id="8" dur="500" fill="hold"/>
                                        <p:tgtEl>
                                          <p:spTgt spid="3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loud 322"/>
          <p:cNvSpPr/>
          <p:nvPr/>
        </p:nvSpPr>
        <p:spPr bwMode="auto">
          <a:xfrm>
            <a:off x="685800" y="1447800"/>
            <a:ext cx="6629400" cy="3429000"/>
          </a:xfrm>
          <a:prstGeom prst="cloud">
            <a:avLst/>
          </a:prstGeom>
          <a:solidFill>
            <a:srgbClr val="CC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400" dirty="0">
              <a:solidFill>
                <a:srgbClr val="000000"/>
              </a:solidFill>
              <a:latin typeface="Tw Cen MT"/>
              <a:cs typeface="Tw Cen MT"/>
            </a:endParaRPr>
          </a:p>
        </p:txBody>
      </p:sp>
      <p:sp>
        <p:nvSpPr>
          <p:cNvPr id="252" name="Rectangle 251"/>
          <p:cNvSpPr/>
          <p:nvPr/>
        </p:nvSpPr>
        <p:spPr>
          <a:xfrm>
            <a:off x="482851" y="5627720"/>
            <a:ext cx="7848600" cy="646331"/>
          </a:xfrm>
          <a:prstGeom prst="rect">
            <a:avLst/>
          </a:prstGeom>
        </p:spPr>
        <p:txBody>
          <a:bodyPr wrap="square">
            <a:spAutoFit/>
          </a:bodyPr>
          <a:lstStyle/>
          <a:p>
            <a:pPr marL="65088" lvl="1" indent="-65088" algn="ctr">
              <a:defRPr/>
            </a:pPr>
            <a:r>
              <a:rPr lang="en-US" sz="3600" dirty="0" smtClean="0">
                <a:solidFill>
                  <a:srgbClr val="000000"/>
                </a:solidFill>
                <a:latin typeface="Tw Cen MT"/>
                <a:cs typeface="Tw Cen MT"/>
              </a:rPr>
              <a:t>What should have happened…</a:t>
            </a:r>
          </a:p>
        </p:txBody>
      </p:sp>
      <p:sp>
        <p:nvSpPr>
          <p:cNvPr id="255" name="Cloud 254"/>
          <p:cNvSpPr/>
          <p:nvPr/>
        </p:nvSpPr>
        <p:spPr bwMode="auto">
          <a:xfrm>
            <a:off x="304800" y="4114800"/>
            <a:ext cx="1524000" cy="762000"/>
          </a:xfrm>
          <a:prstGeom prst="cloud">
            <a:avLst/>
          </a:prstGeom>
          <a:solidFill>
            <a:srgbClr val="CC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YouTube</a:t>
            </a:r>
            <a:endParaRPr lang="en-US" sz="2000" dirty="0">
              <a:solidFill>
                <a:srgbClr val="000000"/>
              </a:solidFill>
              <a:latin typeface="Tw Cen MT"/>
              <a:cs typeface="Tw Cen MT"/>
            </a:endParaRPr>
          </a:p>
        </p:txBody>
      </p:sp>
      <p:sp>
        <p:nvSpPr>
          <p:cNvPr id="257" name="Cloud 256"/>
          <p:cNvSpPr/>
          <p:nvPr/>
        </p:nvSpPr>
        <p:spPr bwMode="auto">
          <a:xfrm>
            <a:off x="5562600" y="3657600"/>
            <a:ext cx="2057400" cy="1219200"/>
          </a:xfrm>
          <a:prstGeom prst="cloud">
            <a:avLst/>
          </a:prstGeom>
          <a:solidFill>
            <a:srgbClr val="CC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Pakistan </a:t>
            </a:r>
          </a:p>
          <a:p>
            <a:pPr algn="ctr">
              <a:defRPr/>
            </a:pPr>
            <a:r>
              <a:rPr lang="en-US" sz="2000" dirty="0" smtClean="0">
                <a:solidFill>
                  <a:srgbClr val="000000"/>
                </a:solidFill>
                <a:latin typeface="Tw Cen MT"/>
                <a:cs typeface="Tw Cen MT"/>
              </a:rPr>
              <a:t>Telecom</a:t>
            </a:r>
          </a:p>
        </p:txBody>
      </p:sp>
      <p:sp>
        <p:nvSpPr>
          <p:cNvPr id="64" name="TextBox 63"/>
          <p:cNvSpPr txBox="1"/>
          <p:nvPr/>
        </p:nvSpPr>
        <p:spPr>
          <a:xfrm>
            <a:off x="5537194" y="3767095"/>
            <a:ext cx="423514" cy="523220"/>
          </a:xfrm>
          <a:prstGeom prst="rect">
            <a:avLst/>
          </a:prstGeom>
          <a:noFill/>
        </p:spPr>
        <p:txBody>
          <a:bodyPr wrap="none" rtlCol="0">
            <a:spAutoFit/>
          </a:bodyPr>
          <a:lstStyle/>
          <a:p>
            <a:r>
              <a:rPr lang="en-US" sz="2800" b="1" dirty="0" smtClean="0">
                <a:solidFill>
                  <a:srgbClr val="FF0000"/>
                </a:solidFill>
                <a:latin typeface="Tw Cen MT"/>
                <a:cs typeface="Tw Cen MT"/>
              </a:rPr>
              <a:t>X</a:t>
            </a:r>
            <a:endParaRPr lang="en-US" sz="2800" b="1" dirty="0">
              <a:solidFill>
                <a:srgbClr val="FF0000"/>
              </a:solidFill>
              <a:latin typeface="Tw Cen MT"/>
              <a:cs typeface="Tw Cen MT"/>
            </a:endParaRPr>
          </a:p>
        </p:txBody>
      </p:sp>
      <p:sp>
        <p:nvSpPr>
          <p:cNvPr id="65" name="TextBox 64"/>
          <p:cNvSpPr txBox="1"/>
          <p:nvPr/>
        </p:nvSpPr>
        <p:spPr>
          <a:xfrm>
            <a:off x="4724400" y="3272135"/>
            <a:ext cx="2100255" cy="461665"/>
          </a:xfrm>
          <a:prstGeom prst="rect">
            <a:avLst/>
          </a:prstGeom>
          <a:noFill/>
        </p:spPr>
        <p:txBody>
          <a:bodyPr wrap="none" rtlCol="0">
            <a:spAutoFit/>
          </a:bodyPr>
          <a:lstStyle/>
          <a:p>
            <a:r>
              <a:rPr lang="en-US" sz="2400" b="1" dirty="0" smtClean="0">
                <a:solidFill>
                  <a:srgbClr val="FF0000"/>
                </a:solidFill>
                <a:latin typeface="Tw Cen MT"/>
                <a:cs typeface="Tw Cen MT"/>
              </a:rPr>
              <a:t>drop packets</a:t>
            </a:r>
            <a:endParaRPr lang="en-US" sz="2400" b="1" dirty="0">
              <a:solidFill>
                <a:srgbClr val="FF0000"/>
              </a:solidFill>
              <a:latin typeface="Tw Cen MT"/>
              <a:cs typeface="Tw Cen MT"/>
            </a:endParaRPr>
          </a:p>
        </p:txBody>
      </p:sp>
      <p:sp>
        <p:nvSpPr>
          <p:cNvPr id="10" name="AutoShape 149"/>
          <p:cNvSpPr>
            <a:spLocks noChangeArrowheads="1"/>
          </p:cNvSpPr>
          <p:nvPr/>
        </p:nvSpPr>
        <p:spPr bwMode="auto">
          <a:xfrm>
            <a:off x="2057400" y="4114800"/>
            <a:ext cx="3352800" cy="762000"/>
          </a:xfrm>
          <a:prstGeom prst="wedgeRoundRectCallout">
            <a:avLst>
              <a:gd name="adj1" fmla="val -64685"/>
              <a:gd name="adj2" fmla="val 375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1600" dirty="0" smtClean="0">
                <a:solidFill>
                  <a:srgbClr val="000000"/>
                </a:solidFill>
                <a:latin typeface="Tw Cen MT"/>
                <a:cs typeface="Tw Cen MT"/>
              </a:rPr>
              <a:t>I’m YouTube:</a:t>
            </a:r>
          </a:p>
          <a:p>
            <a:pPr algn="ctr">
              <a:defRPr/>
            </a:pPr>
            <a:r>
              <a:rPr lang="en-US" sz="1600" dirty="0" smtClean="0">
                <a:solidFill>
                  <a:srgbClr val="000000"/>
                </a:solidFill>
                <a:latin typeface="Tw Cen MT"/>
                <a:cs typeface="Tw Cen MT"/>
              </a:rPr>
              <a:t>IP addresses: ****</a:t>
            </a:r>
            <a:endParaRPr lang="en-US" sz="1600" dirty="0">
              <a:solidFill>
                <a:srgbClr val="000000"/>
              </a:solidFill>
              <a:latin typeface="Tw Cen MT"/>
              <a:cs typeface="Tw Cen MT"/>
            </a:endParaRPr>
          </a:p>
        </p:txBody>
      </p:sp>
      <p:sp>
        <p:nvSpPr>
          <p:cNvPr id="13" name="Title 10"/>
          <p:cNvSpPr>
            <a:spLocks noGrp="1"/>
          </p:cNvSpPr>
          <p:nvPr>
            <p:ph type="title"/>
          </p:nvPr>
        </p:nvSpPr>
        <p:spPr>
          <a:xfrm>
            <a:off x="0" y="0"/>
            <a:ext cx="8001000" cy="1295400"/>
          </a:xfrm>
        </p:spPr>
        <p:txBody>
          <a:bodyPr/>
          <a:lstStyle/>
          <a:p>
            <a:pPr algn="ctr"/>
            <a:r>
              <a:rPr lang="en-US" dirty="0" smtClean="0"/>
              <a:t>Another Anecdote</a:t>
            </a:r>
            <a:endParaRPr lang="en-US" dirty="0"/>
          </a:p>
        </p:txBody>
      </p:sp>
    </p:spTree>
    <p:custDataLst>
      <p:tags r:id="rId1"/>
    </p:custDataLst>
    <p:extLst>
      <p:ext uri="{BB962C8B-B14F-4D97-AF65-F5344CB8AC3E}">
        <p14:creationId xmlns:p14="http://schemas.microsoft.com/office/powerpoint/2010/main" val="2158417606"/>
      </p:ext>
    </p:extLst>
  </p:cSld>
  <p:clrMapOvr>
    <a:masterClrMapping/>
  </p:clrMapOvr>
  <p:transition xmlns:p14="http://schemas.microsoft.com/office/powerpoint/2010/main" advTm="1030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loud 322"/>
          <p:cNvSpPr/>
          <p:nvPr/>
        </p:nvSpPr>
        <p:spPr bwMode="auto">
          <a:xfrm>
            <a:off x="685800" y="1447800"/>
            <a:ext cx="6629400" cy="3429000"/>
          </a:xfrm>
          <a:prstGeom prst="cloud">
            <a:avLst/>
          </a:prstGeom>
          <a:solidFill>
            <a:srgbClr val="CC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000" dirty="0">
              <a:solidFill>
                <a:srgbClr val="000000"/>
              </a:solidFill>
              <a:latin typeface="Tw Cen MT"/>
              <a:cs typeface="Tw Cen MT"/>
            </a:endParaRPr>
          </a:p>
        </p:txBody>
      </p:sp>
      <p:sp>
        <p:nvSpPr>
          <p:cNvPr id="252" name="Rectangle 251"/>
          <p:cNvSpPr/>
          <p:nvPr/>
        </p:nvSpPr>
        <p:spPr>
          <a:xfrm>
            <a:off x="609600" y="5481047"/>
            <a:ext cx="7848600" cy="707886"/>
          </a:xfrm>
          <a:prstGeom prst="rect">
            <a:avLst/>
          </a:prstGeom>
        </p:spPr>
        <p:txBody>
          <a:bodyPr wrap="square">
            <a:spAutoFit/>
          </a:bodyPr>
          <a:lstStyle/>
          <a:p>
            <a:pPr marL="65088" lvl="1" indent="-65088" algn="ctr">
              <a:defRPr/>
            </a:pPr>
            <a:r>
              <a:rPr lang="en-US" sz="4000" dirty="0" smtClean="0">
                <a:solidFill>
                  <a:srgbClr val="000000"/>
                </a:solidFill>
                <a:latin typeface="Tw Cen MT"/>
                <a:cs typeface="Tw Cen MT"/>
              </a:rPr>
              <a:t>What did happen…</a:t>
            </a:r>
          </a:p>
        </p:txBody>
      </p:sp>
      <p:sp>
        <p:nvSpPr>
          <p:cNvPr id="255" name="Cloud 254"/>
          <p:cNvSpPr/>
          <p:nvPr/>
        </p:nvSpPr>
        <p:spPr bwMode="auto">
          <a:xfrm>
            <a:off x="304800" y="4114800"/>
            <a:ext cx="1524000" cy="762000"/>
          </a:xfrm>
          <a:prstGeom prst="cloud">
            <a:avLst/>
          </a:prstGeom>
          <a:solidFill>
            <a:srgbClr val="CC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YouTube</a:t>
            </a:r>
            <a:endParaRPr lang="en-US" sz="2000" dirty="0">
              <a:solidFill>
                <a:srgbClr val="000000"/>
              </a:solidFill>
              <a:latin typeface="Tw Cen MT"/>
              <a:cs typeface="Tw Cen MT"/>
            </a:endParaRPr>
          </a:p>
        </p:txBody>
      </p:sp>
      <p:sp>
        <p:nvSpPr>
          <p:cNvPr id="257" name="Cloud 256"/>
          <p:cNvSpPr/>
          <p:nvPr/>
        </p:nvSpPr>
        <p:spPr bwMode="auto">
          <a:xfrm>
            <a:off x="5562600" y="3657600"/>
            <a:ext cx="2057400" cy="1219200"/>
          </a:xfrm>
          <a:prstGeom prst="cloud">
            <a:avLst/>
          </a:prstGeom>
          <a:solidFill>
            <a:srgbClr val="CC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Pakistan </a:t>
            </a:r>
          </a:p>
          <a:p>
            <a:pPr algn="ctr">
              <a:defRPr/>
            </a:pPr>
            <a:r>
              <a:rPr lang="en-US" sz="2000" dirty="0" smtClean="0">
                <a:solidFill>
                  <a:srgbClr val="000000"/>
                </a:solidFill>
                <a:latin typeface="Tw Cen MT"/>
                <a:cs typeface="Tw Cen MT"/>
              </a:rPr>
              <a:t>Telecom</a:t>
            </a:r>
          </a:p>
        </p:txBody>
      </p:sp>
      <p:grpSp>
        <p:nvGrpSpPr>
          <p:cNvPr id="2" name="Group 136"/>
          <p:cNvGrpSpPr>
            <a:grpSpLocks/>
          </p:cNvGrpSpPr>
          <p:nvPr/>
        </p:nvGrpSpPr>
        <p:grpSpPr bwMode="auto">
          <a:xfrm>
            <a:off x="5562600" y="3352799"/>
            <a:ext cx="2057400" cy="1524001"/>
            <a:chOff x="788441" y="1738864"/>
            <a:chExt cx="1447800" cy="1249301"/>
          </a:xfrm>
        </p:grpSpPr>
        <p:sp>
          <p:nvSpPr>
            <p:cNvPr id="27" name="Isosceles Triangle 26"/>
            <p:cNvSpPr/>
            <p:nvPr/>
          </p:nvSpPr>
          <p:spPr bwMode="auto">
            <a:xfrm>
              <a:off x="1803402" y="1738864"/>
              <a:ext cx="379217" cy="582131"/>
            </a:xfrm>
            <a:prstGeom prst="triangle">
              <a:avLst/>
            </a:prstGeom>
            <a:solidFill>
              <a:srgbClr val="C00000"/>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anchor="ctr"/>
            <a:lstStyle/>
            <a:p>
              <a:pPr algn="ctr">
                <a:defRPr/>
              </a:pPr>
              <a:endParaRPr lang="en-US">
                <a:solidFill>
                  <a:srgbClr val="000000"/>
                </a:solidFill>
                <a:latin typeface="Tw Cen MT"/>
                <a:cs typeface="Tw Cen MT"/>
              </a:endParaRPr>
            </a:p>
          </p:txBody>
        </p:sp>
        <p:sp>
          <p:nvSpPr>
            <p:cNvPr id="28" name="Isosceles Triangle 27"/>
            <p:cNvSpPr/>
            <p:nvPr/>
          </p:nvSpPr>
          <p:spPr bwMode="auto">
            <a:xfrm flipH="1">
              <a:off x="889001" y="1876120"/>
              <a:ext cx="304800" cy="507340"/>
            </a:xfrm>
            <a:prstGeom prst="triangle">
              <a:avLst/>
            </a:prstGeom>
            <a:solidFill>
              <a:srgbClr val="C00000"/>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ContrastingRightFacing"/>
              <a:lightRig rig="soft" dir="t">
                <a:rot lat="0" lon="0" rev="0"/>
              </a:lightRig>
            </a:scene3d>
            <a:sp3d prstMaterial="translucentPowder">
              <a:bevelT w="203200" h="50800" prst="softRound"/>
            </a:sp3d>
          </p:spPr>
          <p:txBody>
            <a:bodyPr wrap="none" anchor="ctr"/>
            <a:lstStyle/>
            <a:p>
              <a:pPr algn="ctr">
                <a:defRPr/>
              </a:pPr>
              <a:endParaRPr lang="en-US">
                <a:solidFill>
                  <a:srgbClr val="000000"/>
                </a:solidFill>
                <a:latin typeface="Tw Cen MT"/>
                <a:cs typeface="Tw Cen MT"/>
              </a:endParaRPr>
            </a:p>
          </p:txBody>
        </p:sp>
        <p:sp>
          <p:nvSpPr>
            <p:cNvPr id="31" name="Cloud 30"/>
            <p:cNvSpPr/>
            <p:nvPr/>
          </p:nvSpPr>
          <p:spPr bwMode="auto">
            <a:xfrm>
              <a:off x="788441" y="1988725"/>
              <a:ext cx="1447800" cy="999440"/>
            </a:xfrm>
            <a:prstGeom prst="cloud">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000" dirty="0" smtClean="0">
                  <a:solidFill>
                    <a:srgbClr val="000000"/>
                  </a:solidFill>
                  <a:latin typeface="Tw Cen MT"/>
                  <a:cs typeface="Tw Cen MT"/>
                </a:rPr>
                <a:t>Pakistan</a:t>
              </a:r>
            </a:p>
            <a:p>
              <a:pPr algn="ctr">
                <a:defRPr/>
              </a:pPr>
              <a:r>
                <a:rPr lang="en-US" sz="2000" dirty="0" smtClean="0">
                  <a:solidFill>
                    <a:srgbClr val="000000"/>
                  </a:solidFill>
                  <a:latin typeface="Tw Cen MT"/>
                  <a:cs typeface="Tw Cen MT"/>
                </a:rPr>
                <a:t>Telecom</a:t>
              </a:r>
              <a:endParaRPr lang="en-US" sz="2000" dirty="0">
                <a:solidFill>
                  <a:srgbClr val="000000"/>
                </a:solidFill>
                <a:latin typeface="Tw Cen MT"/>
                <a:cs typeface="Tw Cen MT"/>
              </a:endParaRPr>
            </a:p>
          </p:txBody>
        </p:sp>
      </p:grpSp>
      <p:sp>
        <p:nvSpPr>
          <p:cNvPr id="54" name="AutoShape 149"/>
          <p:cNvSpPr>
            <a:spLocks noChangeArrowheads="1"/>
          </p:cNvSpPr>
          <p:nvPr/>
        </p:nvSpPr>
        <p:spPr bwMode="auto">
          <a:xfrm>
            <a:off x="2104571" y="3200400"/>
            <a:ext cx="3458029" cy="762000"/>
          </a:xfrm>
          <a:prstGeom prst="wedgeRoundRectCallout">
            <a:avLst>
              <a:gd name="adj1" fmla="val 57471"/>
              <a:gd name="adj2" fmla="val 72714"/>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1600" dirty="0" smtClean="0">
                <a:solidFill>
                  <a:srgbClr val="000000"/>
                </a:solidFill>
                <a:latin typeface="Tw Cen MT"/>
                <a:cs typeface="Tw Cen MT"/>
              </a:rPr>
              <a:t>No, I’m YouTube!</a:t>
            </a:r>
          </a:p>
          <a:p>
            <a:pPr algn="ctr">
              <a:defRPr/>
            </a:pPr>
            <a:r>
              <a:rPr lang="en-US" sz="1600" dirty="0" smtClean="0">
                <a:solidFill>
                  <a:srgbClr val="000000"/>
                </a:solidFill>
                <a:latin typeface="Tw Cen MT"/>
                <a:cs typeface="Tw Cen MT"/>
              </a:rPr>
              <a:t>IP addresses: ****</a:t>
            </a:r>
          </a:p>
          <a:p>
            <a:pPr algn="ctr">
              <a:defRPr/>
            </a:pPr>
            <a:endParaRPr lang="en-US" sz="1600" dirty="0">
              <a:solidFill>
                <a:srgbClr val="000000"/>
              </a:solidFill>
              <a:latin typeface="Tw Cen MT"/>
              <a:cs typeface="Tw Cen MT"/>
            </a:endParaRPr>
          </a:p>
        </p:txBody>
      </p:sp>
      <p:grpSp>
        <p:nvGrpSpPr>
          <p:cNvPr id="3" name="Group 31"/>
          <p:cNvGrpSpPr/>
          <p:nvPr/>
        </p:nvGrpSpPr>
        <p:grpSpPr>
          <a:xfrm>
            <a:off x="1371600" y="1905000"/>
            <a:ext cx="5227782" cy="2209800"/>
            <a:chOff x="1371600" y="1905000"/>
            <a:chExt cx="5227782" cy="2209800"/>
          </a:xfrm>
        </p:grpSpPr>
        <p:sp>
          <p:nvSpPr>
            <p:cNvPr id="59" name="Freeform 58"/>
            <p:cNvSpPr/>
            <p:nvPr/>
          </p:nvSpPr>
          <p:spPr bwMode="auto">
            <a:xfrm>
              <a:off x="2209800" y="2133600"/>
              <a:ext cx="4389582" cy="1600200"/>
            </a:xfrm>
            <a:custGeom>
              <a:avLst/>
              <a:gdLst>
                <a:gd name="connsiteX0" fmla="*/ 0 w 6017491"/>
                <a:gd name="connsiteY0" fmla="*/ 0 h 2050473"/>
                <a:gd name="connsiteX1" fmla="*/ 1690254 w 6017491"/>
                <a:gd name="connsiteY1" fmla="*/ 928255 h 2050473"/>
                <a:gd name="connsiteX2" fmla="*/ 4100945 w 6017491"/>
                <a:gd name="connsiteY2" fmla="*/ 886691 h 2050473"/>
                <a:gd name="connsiteX3" fmla="*/ 5708073 w 6017491"/>
                <a:gd name="connsiteY3" fmla="*/ 1524000 h 2050473"/>
                <a:gd name="connsiteX4" fmla="*/ 5957454 w 6017491"/>
                <a:gd name="connsiteY4" fmla="*/ 2050473 h 205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7491" h="2050473">
                  <a:moveTo>
                    <a:pt x="0" y="0"/>
                  </a:moveTo>
                  <a:cubicBezTo>
                    <a:pt x="503381" y="390236"/>
                    <a:pt x="1006763" y="780473"/>
                    <a:pt x="1690254" y="928255"/>
                  </a:cubicBezTo>
                  <a:cubicBezTo>
                    <a:pt x="2373745" y="1076037"/>
                    <a:pt x="3431309" y="787400"/>
                    <a:pt x="4100945" y="886691"/>
                  </a:cubicBezTo>
                  <a:cubicBezTo>
                    <a:pt x="4770581" y="985982"/>
                    <a:pt x="5398655" y="1330036"/>
                    <a:pt x="5708073" y="1524000"/>
                  </a:cubicBezTo>
                  <a:cubicBezTo>
                    <a:pt x="6017491" y="1717964"/>
                    <a:pt x="5987472" y="1884218"/>
                    <a:pt x="5957454" y="2050473"/>
                  </a:cubicBezTo>
                </a:path>
              </a:pathLst>
            </a:custGeom>
            <a:noFill/>
            <a:ln w="127000" cap="flat" cmpd="sng" algn="ctr">
              <a:solidFill>
                <a:schemeClr val="tx2">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smtClean="0">
                <a:ln>
                  <a:noFill/>
                </a:ln>
                <a:solidFill>
                  <a:srgbClr val="000000"/>
                </a:solidFill>
                <a:effectLst/>
                <a:latin typeface="Tw Cen MT"/>
                <a:cs typeface="Tw Cen MT"/>
              </a:endParaRPr>
            </a:p>
          </p:txBody>
        </p:sp>
        <p:sp>
          <p:nvSpPr>
            <p:cNvPr id="60" name="Freeform 59"/>
            <p:cNvSpPr/>
            <p:nvPr/>
          </p:nvSpPr>
          <p:spPr bwMode="auto">
            <a:xfrm>
              <a:off x="1371600" y="2819400"/>
              <a:ext cx="1981200" cy="990600"/>
            </a:xfrm>
            <a:custGeom>
              <a:avLst/>
              <a:gdLst>
                <a:gd name="connsiteX0" fmla="*/ 0 w 2964873"/>
                <a:gd name="connsiteY0" fmla="*/ 318654 h 653472"/>
                <a:gd name="connsiteX1" fmla="*/ 1177637 w 2964873"/>
                <a:gd name="connsiteY1" fmla="*/ 623454 h 653472"/>
                <a:gd name="connsiteX2" fmla="*/ 2022764 w 2964873"/>
                <a:gd name="connsiteY2" fmla="*/ 498763 h 653472"/>
                <a:gd name="connsiteX3" fmla="*/ 2964873 w 2964873"/>
                <a:gd name="connsiteY3" fmla="*/ 0 h 653472"/>
              </a:gdLst>
              <a:ahLst/>
              <a:cxnLst>
                <a:cxn ang="0">
                  <a:pos x="connsiteX0" y="connsiteY0"/>
                </a:cxn>
                <a:cxn ang="0">
                  <a:pos x="connsiteX1" y="connsiteY1"/>
                </a:cxn>
                <a:cxn ang="0">
                  <a:pos x="connsiteX2" y="connsiteY2"/>
                </a:cxn>
                <a:cxn ang="0">
                  <a:pos x="connsiteX3" y="connsiteY3"/>
                </a:cxn>
              </a:cxnLst>
              <a:rect l="l" t="t" r="r" b="b"/>
              <a:pathLst>
                <a:path w="2964873" h="653472">
                  <a:moveTo>
                    <a:pt x="0" y="318654"/>
                  </a:moveTo>
                  <a:cubicBezTo>
                    <a:pt x="420255" y="456045"/>
                    <a:pt x="840510" y="593436"/>
                    <a:pt x="1177637" y="623454"/>
                  </a:cubicBezTo>
                  <a:cubicBezTo>
                    <a:pt x="1514764" y="653472"/>
                    <a:pt x="1724891" y="602672"/>
                    <a:pt x="2022764" y="498763"/>
                  </a:cubicBezTo>
                  <a:cubicBezTo>
                    <a:pt x="2320637" y="394854"/>
                    <a:pt x="2642755" y="197427"/>
                    <a:pt x="2964873" y="0"/>
                  </a:cubicBezTo>
                </a:path>
              </a:pathLst>
            </a:custGeom>
            <a:noFill/>
            <a:ln w="127000"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smtClean="0">
                <a:ln>
                  <a:noFill/>
                </a:ln>
                <a:solidFill>
                  <a:srgbClr val="000000"/>
                </a:solidFill>
                <a:effectLst/>
                <a:latin typeface="Tw Cen MT"/>
                <a:cs typeface="Tw Cen MT"/>
              </a:endParaRPr>
            </a:p>
          </p:txBody>
        </p:sp>
        <p:sp>
          <p:nvSpPr>
            <p:cNvPr id="61" name="Freeform 60"/>
            <p:cNvSpPr/>
            <p:nvPr/>
          </p:nvSpPr>
          <p:spPr bwMode="auto">
            <a:xfrm>
              <a:off x="3429000" y="2819400"/>
              <a:ext cx="1233055" cy="1295400"/>
            </a:xfrm>
            <a:custGeom>
              <a:avLst/>
              <a:gdLst>
                <a:gd name="connsiteX0" fmla="*/ 0 w 1233055"/>
                <a:gd name="connsiteY0" fmla="*/ 1454727 h 1454727"/>
                <a:gd name="connsiteX1" fmla="*/ 277091 w 1233055"/>
                <a:gd name="connsiteY1" fmla="*/ 706581 h 1454727"/>
                <a:gd name="connsiteX2" fmla="*/ 692728 w 1233055"/>
                <a:gd name="connsiteY2" fmla="*/ 387927 h 1454727"/>
                <a:gd name="connsiteX3" fmla="*/ 1233055 w 1233055"/>
                <a:gd name="connsiteY3" fmla="*/ 0 h 1454727"/>
              </a:gdLst>
              <a:ahLst/>
              <a:cxnLst>
                <a:cxn ang="0">
                  <a:pos x="connsiteX0" y="connsiteY0"/>
                </a:cxn>
                <a:cxn ang="0">
                  <a:pos x="connsiteX1" y="connsiteY1"/>
                </a:cxn>
                <a:cxn ang="0">
                  <a:pos x="connsiteX2" y="connsiteY2"/>
                </a:cxn>
                <a:cxn ang="0">
                  <a:pos x="connsiteX3" y="connsiteY3"/>
                </a:cxn>
              </a:cxnLst>
              <a:rect l="l" t="t" r="r" b="b"/>
              <a:pathLst>
                <a:path w="1233055" h="1454727">
                  <a:moveTo>
                    <a:pt x="0" y="1454727"/>
                  </a:moveTo>
                  <a:cubicBezTo>
                    <a:pt x="80818" y="1169554"/>
                    <a:pt x="161636" y="884381"/>
                    <a:pt x="277091" y="706581"/>
                  </a:cubicBezTo>
                  <a:cubicBezTo>
                    <a:pt x="392546" y="528781"/>
                    <a:pt x="533401" y="505690"/>
                    <a:pt x="692728" y="387927"/>
                  </a:cubicBezTo>
                  <a:cubicBezTo>
                    <a:pt x="852055" y="270164"/>
                    <a:pt x="1042555" y="135082"/>
                    <a:pt x="1233055" y="0"/>
                  </a:cubicBezTo>
                </a:path>
              </a:pathLst>
            </a:custGeom>
            <a:noFill/>
            <a:ln w="127000"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smtClean="0">
                <a:ln>
                  <a:noFill/>
                </a:ln>
                <a:solidFill>
                  <a:srgbClr val="000000"/>
                </a:solidFill>
                <a:effectLst/>
                <a:latin typeface="Tw Cen MT"/>
                <a:cs typeface="Tw Cen MT"/>
              </a:endParaRPr>
            </a:p>
          </p:txBody>
        </p:sp>
        <p:sp>
          <p:nvSpPr>
            <p:cNvPr id="62" name="Freeform 61"/>
            <p:cNvSpPr/>
            <p:nvPr/>
          </p:nvSpPr>
          <p:spPr bwMode="auto">
            <a:xfrm>
              <a:off x="3276600" y="1905000"/>
              <a:ext cx="2445327" cy="1066800"/>
            </a:xfrm>
            <a:custGeom>
              <a:avLst/>
              <a:gdLst>
                <a:gd name="connsiteX0" fmla="*/ 0 w 2826327"/>
                <a:gd name="connsiteY0" fmla="*/ 0 h 1371600"/>
                <a:gd name="connsiteX1" fmla="*/ 1108363 w 2826327"/>
                <a:gd name="connsiteY1" fmla="*/ 665018 h 1371600"/>
                <a:gd name="connsiteX2" fmla="*/ 2105891 w 2826327"/>
                <a:gd name="connsiteY2" fmla="*/ 775855 h 1371600"/>
                <a:gd name="connsiteX3" fmla="*/ 2826327 w 2826327"/>
                <a:gd name="connsiteY3" fmla="*/ 1371600 h 1371600"/>
                <a:gd name="connsiteX4" fmla="*/ 2826327 w 2826327"/>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327" h="1371600">
                  <a:moveTo>
                    <a:pt x="0" y="0"/>
                  </a:moveTo>
                  <a:cubicBezTo>
                    <a:pt x="378690" y="267854"/>
                    <a:pt x="757381" y="535709"/>
                    <a:pt x="1108363" y="665018"/>
                  </a:cubicBezTo>
                  <a:cubicBezTo>
                    <a:pt x="1459345" y="794327"/>
                    <a:pt x="1819564" y="658091"/>
                    <a:pt x="2105891" y="775855"/>
                  </a:cubicBezTo>
                  <a:cubicBezTo>
                    <a:pt x="2392218" y="893619"/>
                    <a:pt x="2826327" y="1371600"/>
                    <a:pt x="2826327" y="1371600"/>
                  </a:cubicBezTo>
                  <a:lnTo>
                    <a:pt x="2826327" y="1371600"/>
                  </a:lnTo>
                </a:path>
              </a:pathLst>
            </a:custGeom>
            <a:noFill/>
            <a:ln w="127000"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smtClean="0">
                <a:ln>
                  <a:noFill/>
                </a:ln>
                <a:solidFill>
                  <a:srgbClr val="000000"/>
                </a:solidFill>
                <a:effectLst/>
                <a:latin typeface="Tw Cen MT"/>
                <a:cs typeface="Tw Cen MT"/>
              </a:endParaRPr>
            </a:p>
          </p:txBody>
        </p:sp>
      </p:grpSp>
      <p:sp>
        <p:nvSpPr>
          <p:cNvPr id="18" name="AutoShape 149"/>
          <p:cNvSpPr>
            <a:spLocks noChangeArrowheads="1"/>
          </p:cNvSpPr>
          <p:nvPr/>
        </p:nvSpPr>
        <p:spPr bwMode="auto">
          <a:xfrm>
            <a:off x="2057400" y="4114800"/>
            <a:ext cx="3352800" cy="762000"/>
          </a:xfrm>
          <a:prstGeom prst="wedgeRoundRectCallout">
            <a:avLst>
              <a:gd name="adj1" fmla="val -64685"/>
              <a:gd name="adj2" fmla="val 375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1600" dirty="0" smtClean="0">
                <a:solidFill>
                  <a:srgbClr val="000000"/>
                </a:solidFill>
                <a:latin typeface="Tw Cen MT"/>
                <a:cs typeface="Tw Cen MT"/>
              </a:rPr>
              <a:t>I’m YouTube:</a:t>
            </a:r>
          </a:p>
          <a:p>
            <a:pPr algn="ctr">
              <a:defRPr/>
            </a:pPr>
            <a:r>
              <a:rPr lang="en-US" sz="1600" dirty="0" smtClean="0">
                <a:solidFill>
                  <a:srgbClr val="000000"/>
                </a:solidFill>
                <a:latin typeface="Tw Cen MT"/>
                <a:cs typeface="Tw Cen MT"/>
              </a:rPr>
              <a:t>IP addresses: ****</a:t>
            </a:r>
            <a:endParaRPr lang="en-US" sz="1600" dirty="0">
              <a:solidFill>
                <a:srgbClr val="000000"/>
              </a:solidFill>
              <a:latin typeface="Tw Cen MT"/>
              <a:cs typeface="Tw Cen MT"/>
            </a:endParaRPr>
          </a:p>
        </p:txBody>
      </p:sp>
      <p:sp>
        <p:nvSpPr>
          <p:cNvPr id="20" name="Title 10"/>
          <p:cNvSpPr>
            <a:spLocks noGrp="1"/>
          </p:cNvSpPr>
          <p:nvPr>
            <p:ph type="title"/>
          </p:nvPr>
        </p:nvSpPr>
        <p:spPr>
          <a:xfrm>
            <a:off x="0" y="0"/>
            <a:ext cx="8001000" cy="1295400"/>
          </a:xfrm>
        </p:spPr>
        <p:txBody>
          <a:bodyPr/>
          <a:lstStyle/>
          <a:p>
            <a:pPr algn="ctr"/>
            <a:r>
              <a:rPr lang="en-US" dirty="0" smtClean="0"/>
              <a:t>Another Anecdote</a:t>
            </a:r>
            <a:endParaRPr lang="en-US" dirty="0"/>
          </a:p>
        </p:txBody>
      </p:sp>
    </p:spTree>
    <p:custDataLst>
      <p:tags r:id="rId1"/>
    </p:custDataLst>
    <p:extLst>
      <p:ext uri="{BB962C8B-B14F-4D97-AF65-F5344CB8AC3E}">
        <p14:creationId xmlns:p14="http://schemas.microsoft.com/office/powerpoint/2010/main" val="1758877566"/>
      </p:ext>
    </p:extLst>
  </p:cSld>
  <p:clrMapOvr>
    <a:masterClrMapping/>
  </p:clrMapOvr>
  <p:transition xmlns:p14="http://schemas.microsoft.com/office/powerpoint/2010/main" advTm="1030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3" presetClass="entr" presetSubtype="16"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 calcmode="lin" valueType="num">
                                      <p:cBhvr>
                                        <p:cTn id="10" dur="500" fill="hold"/>
                                        <p:tgtEl>
                                          <p:spTgt spid="54"/>
                                        </p:tgtEl>
                                        <p:attrNameLst>
                                          <p:attrName>ppt_w</p:attrName>
                                        </p:attrNameLst>
                                      </p:cBhvr>
                                      <p:tavLst>
                                        <p:tav tm="0">
                                          <p:val>
                                            <p:fltVal val="0"/>
                                          </p:val>
                                        </p:tav>
                                        <p:tav tm="100000">
                                          <p:val>
                                            <p:strVal val="#ppt_w"/>
                                          </p:val>
                                        </p:tav>
                                      </p:tavLst>
                                    </p:anim>
                                    <p:anim calcmode="lin" valueType="num">
                                      <p:cBhvr>
                                        <p:cTn id="11"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9|23.2|6.5|9.3|11.2"/>
</p:tagLst>
</file>

<file path=ppt/tags/tag2.xml><?xml version="1.0" encoding="utf-8"?>
<p:tagLst xmlns:a="http://schemas.openxmlformats.org/drawingml/2006/main" xmlns:r="http://schemas.openxmlformats.org/officeDocument/2006/relationships" xmlns:p="http://schemas.openxmlformats.org/presentationml/2006/main">
  <p:tag name="TIMING" val="|32.9|23.2|6.5|9.3|11.2"/>
</p:tagLst>
</file>

<file path=ppt/tags/tag3.xml><?xml version="1.0" encoding="utf-8"?>
<p:tagLst xmlns:a="http://schemas.openxmlformats.org/drawingml/2006/main" xmlns:r="http://schemas.openxmlformats.org/officeDocument/2006/relationships" xmlns:p="http://schemas.openxmlformats.org/presentationml/2006/main">
  <p:tag name="TIMING" val="|32.9|23.2|6.5|9.3|11.2"/>
</p:tagLst>
</file>

<file path=ppt/tags/tag4.xml><?xml version="1.0" encoding="utf-8"?>
<p:tagLst xmlns:a="http://schemas.openxmlformats.org/drawingml/2006/main" xmlns:r="http://schemas.openxmlformats.org/officeDocument/2006/relationships" xmlns:p="http://schemas.openxmlformats.org/presentationml/2006/main">
  <p:tag name="TIMING" val="|32.9|23.2|6.5|9.3|11.2"/>
</p:tagLst>
</file>

<file path=ppt/theme/theme1.xml><?xml version="1.0" encoding="utf-8"?>
<a:theme xmlns:a="http://schemas.openxmlformats.org/drawingml/2006/main" name="DeepnessBlue">
  <a:themeElements>
    <a:clrScheme name="Custom 1">
      <a:dk1>
        <a:sysClr val="windowText" lastClr="000000"/>
      </a:dk1>
      <a:lt1>
        <a:sysClr val="window" lastClr="FFFFFF"/>
      </a:lt1>
      <a:dk2>
        <a:srgbClr val="0B5394"/>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ons">
  <a:themeElements>
    <a:clrScheme name="Custom 1">
      <a:dk1>
        <a:sysClr val="windowText" lastClr="000000"/>
      </a:dk1>
      <a:lt1>
        <a:sysClr val="window" lastClr="FFFFFF"/>
      </a:lt1>
      <a:dk2>
        <a:srgbClr val="FF96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ons">
  <a:themeElements>
    <a:clrScheme name="Custom 1">
      <a:dk1>
        <a:sysClr val="windowText" lastClr="000000"/>
      </a:dk1>
      <a:lt1>
        <a:sysClr val="window" lastClr="FFFFFF"/>
      </a:lt1>
      <a:dk2>
        <a:srgbClr val="FF96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96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FF96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FF96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FF96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DeepnessBlue.thmx</Template>
  <TotalTime>86478</TotalTime>
  <Words>938</Words>
  <Application>Microsoft Macintosh PowerPoint</Application>
  <PresentationFormat>On-screen Show (4:3)</PresentationFormat>
  <Paragraphs>148</Paragraphs>
  <Slides>19</Slides>
  <Notes>7</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DeepnessBlue</vt:lpstr>
      <vt:lpstr>2_wons</vt:lpstr>
      <vt:lpstr>3_wons</vt:lpstr>
      <vt:lpstr>Who/How to Blame for Attacks on the Internet Infrastructure?</vt:lpstr>
      <vt:lpstr>3 stories, 1 theme</vt:lpstr>
      <vt:lpstr>3 stories, 1 theme</vt:lpstr>
      <vt:lpstr>An Anecdote</vt:lpstr>
      <vt:lpstr>Rare Incident? Not Really!</vt:lpstr>
      <vt:lpstr>Why Do this?</vt:lpstr>
      <vt:lpstr>Another Anecdote</vt:lpstr>
      <vt:lpstr>Another Anecdote</vt:lpstr>
      <vt:lpstr>Another Anecdote</vt:lpstr>
      <vt:lpstr>Attack: Hijacking IP Addresses</vt:lpstr>
      <vt:lpstr>Attack: Manipulating the Path</vt:lpstr>
      <vt:lpstr>What’s So Special About These Attacks?</vt:lpstr>
      <vt:lpstr>What’s So Special About These Attacks?</vt:lpstr>
      <vt:lpstr>Did Russia Manipulate the US Presidential Elections?</vt:lpstr>
      <vt:lpstr>Routing Security is a Distant Dream</vt:lpstr>
      <vt:lpstr>Securing from Cyber Attacks</vt:lpstr>
      <vt:lpstr>The Path to Adoption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Software-Defined Monitoring</dc:title>
  <dc:creator>Yotam</dc:creator>
  <cp:lastModifiedBy>Michael</cp:lastModifiedBy>
  <cp:revision>408</cp:revision>
  <dcterms:created xsi:type="dcterms:W3CDTF">2015-01-06T11:49:24Z</dcterms:created>
  <dcterms:modified xsi:type="dcterms:W3CDTF">2018-11-10T16:27:26Z</dcterms:modified>
</cp:coreProperties>
</file>