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 txBox="1"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 txBox="1"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xt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 txBox="1"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Image"/>
          <p:cNvSpPr/>
          <p:nvPr>
            <p:ph type="pic" idx="14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ata coops and the wide dispersal of data powe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pPr/>
            <a:r>
              <a:t>Data coops and the wide dispersal of data power</a:t>
            </a:r>
          </a:p>
        </p:txBody>
      </p:sp>
      <p:sp>
        <p:nvSpPr>
          <p:cNvPr id="167" name="Michele Loi, Digital Society Initiative, University of Zurich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Michele Loi, Digital Society Initiative, University of Zurich</a:t>
            </a:r>
          </a:p>
        </p:txBody>
      </p:sp>
      <p:sp>
        <p:nvSpPr>
          <p:cNvPr id="168" name="Slide Number"/>
          <p:cNvSpPr txBox="1"/>
          <p:nvPr>
            <p:ph type="sldNum" sz="quarter" idx="4294967295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03" name="Equality of opportun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Equality of opportunity</a:t>
            </a:r>
          </a:p>
        </p:txBody>
      </p:sp>
      <p:sp>
        <p:nvSpPr>
          <p:cNvPr id="204" name="Socio-economic inequality: prevention better than c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/>
            </a:pPr>
            <a:r>
              <a:t>Socio-economic inequality: prevention better than cure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Power and responsibility inequality (status, agency control over productive resources) </a:t>
            </a:r>
            <a:r>
              <a:rPr u="sng"/>
              <a:t>more important than</a:t>
            </a:r>
            <a:r>
              <a:t> earning/consumption inequality (as such)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Current data economy: steep pyramid of access to data-power. Data subject (user of platforms) vs. platform controller.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Distributing 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human capital </a:t>
            </a:r>
            <a:r>
              <a:t>(i.e. better education for all) may not be enough. Other forms of capital must be distributed to promote equality of opportunity.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07" name="Challenges, problems, objections: economic val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Challenges, problems, objections: economic value</a:t>
            </a:r>
          </a:p>
        </p:txBody>
      </p:sp>
      <p:sp>
        <p:nvSpPr>
          <p:cNvPr id="208" name="Significant economic value only after critical m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0624">
              <a:spcBef>
                <a:spcPts val="2000"/>
              </a:spcBef>
              <a:buClrTx/>
              <a:buSzTx/>
              <a:buFontTx/>
              <a:buNone/>
              <a:defRPr sz="2448"/>
            </a:pP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Significant economic value only after critical mass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Economic value &lt;-&gt; data-control trade off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E.g. all but “socialist” models -&gt; biased data (reduces data value for many applications)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Economic value &lt;-&gt; privacy* trade off</a:t>
            </a:r>
          </a:p>
          <a:p>
            <a:pPr lvl="1" marL="640080" indent="-320040" defTabSz="420624">
              <a:spcBef>
                <a:spcPts val="2000"/>
              </a:spcBef>
              <a:defRPr sz="2448"/>
            </a:pPr>
            <a:r>
              <a:t>Individuals who share their personal data maximise economic value, those who do not reduce it. Incentives?</a:t>
            </a:r>
          </a:p>
          <a:p>
            <a:pPr marL="0" indent="0" defTabSz="420624">
              <a:spcBef>
                <a:spcPts val="2000"/>
              </a:spcBef>
              <a:buClrTx/>
              <a:buSzTx/>
              <a:buFontTx/>
              <a:buNone/>
              <a:defRPr sz="2448"/>
            </a:pPr>
            <a:r>
              <a:t>Objection level: medium/high</a:t>
            </a:r>
          </a:p>
          <a:p>
            <a:pPr marL="0" indent="0" defTabSz="420624">
              <a:spcBef>
                <a:spcPts val="2000"/>
              </a:spcBef>
              <a:buClrTx/>
              <a:buSzTx/>
              <a:buFontTx/>
              <a:buNone/>
              <a:defRPr sz="2448"/>
            </a:pPr>
            <a:r>
              <a:t>*Privacy=prevention of informational personal gain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11" name="Challenges, problems, objections: priva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Challenges, problems, objections: privacy</a:t>
            </a:r>
          </a:p>
        </p:txBody>
      </p:sp>
      <p:sp>
        <p:nvSpPr>
          <p:cNvPr id="212" name="Should the majority deci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2600"/>
              </a:spcBef>
              <a:defRPr sz="3230"/>
            </a:pPr>
            <a:r>
              <a:t>Should the majority decide:</a:t>
            </a:r>
          </a:p>
          <a:p>
            <a:pPr lvl="1" marL="844550" indent="-422275" defTabSz="554990">
              <a:spcBef>
                <a:spcPts val="2600"/>
              </a:spcBef>
              <a:defRPr sz="3230"/>
            </a:pPr>
            <a:r>
              <a:t>if ALL anonymised data should be shared AND/OR</a:t>
            </a:r>
          </a:p>
          <a:p>
            <a:pPr lvl="1" marL="844550" indent="-422275" defTabSz="554990">
              <a:spcBef>
                <a:spcPts val="2600"/>
              </a:spcBef>
              <a:defRPr sz="3230"/>
            </a:pPr>
            <a:r>
              <a:t>if individuals should be allowed to share their personal data</a:t>
            </a:r>
          </a:p>
          <a:p>
            <a:pPr lvl="2" marL="1266825" indent="-422275" defTabSz="554990">
              <a:spcBef>
                <a:spcPts val="2600"/>
              </a:spcBef>
              <a:defRPr sz="3230"/>
            </a:pPr>
            <a:r>
              <a:t>e.g. for research on IQ, or insurance research? </a:t>
            </a:r>
          </a:p>
          <a:p>
            <a:pPr lvl="2" marL="1266825" indent="-422275" defTabSz="554990">
              <a:spcBef>
                <a:spcPts val="2600"/>
              </a:spcBef>
              <a:defRPr sz="3230"/>
            </a:pPr>
            <a:r>
              <a:t>e.g. for personalised insurance premiums?</a:t>
            </a:r>
          </a:p>
          <a:p>
            <a:pPr lvl="2" marL="1266825" indent="-422275" defTabSz="554990">
              <a:spcBef>
                <a:spcPts val="2600"/>
              </a:spcBef>
              <a:defRPr sz="3230"/>
            </a:pPr>
            <a:r>
              <a:t>what about (reasonable) disagreement? </a:t>
            </a:r>
          </a:p>
          <a:p>
            <a:pPr lvl="1" marL="0" indent="0" defTabSz="554990">
              <a:spcBef>
                <a:spcPts val="2600"/>
              </a:spcBef>
              <a:buClrTx/>
              <a:buSzTx/>
              <a:buFontTx/>
              <a:buNone/>
              <a:defRPr sz="3230"/>
            </a:pPr>
            <a:r>
              <a:t>Objection level: 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low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15" name="Challenges, problems, objections: Privacy and cybersecu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spcBef>
                <a:spcPts val="2000"/>
              </a:spcBef>
              <a:defRPr sz="4380"/>
            </a:lvl1pPr>
          </a:lstStyle>
          <a:p>
            <a:pPr/>
            <a:r>
              <a:t>Challenges, problems, objections: Privacy and cybersecurity</a:t>
            </a:r>
          </a:p>
        </p:txBody>
      </p:sp>
      <p:sp>
        <p:nvSpPr>
          <p:cNvPr id="216" name="Will a data COOP be able to offer state-of-art cybersecurity (e.g. competing with Apple, Google, Amazon, Microsoft, etc), without relying on Google, Amazon, Microsoft, etc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 a data COOP be able to offer state-of-art cybersecurity (e.g. competing with Apple, Google, Amazon, Microsoft, etc), without relying on Google, Amazon, Microsoft, etc? </a:t>
            </a:r>
          </a:p>
          <a:p>
            <a:pPr/>
            <a:r>
              <a:t>Will risk-adverse citizens trust the data COOP for their cybersecurity?  </a:t>
            </a:r>
          </a:p>
          <a:p>
            <a:pPr marL="0" indent="0">
              <a:buClrTx/>
              <a:buSzTx/>
              <a:buFontTx/>
              <a:buNone/>
            </a:pPr>
            <a:r>
              <a:t>Objection level: high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19" name="Challenges, problems, objections: trade offs (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Challenges, problems, objections: trade offs (1)</a:t>
            </a:r>
          </a:p>
        </p:txBody>
      </p:sp>
      <p:sp>
        <p:nvSpPr>
          <p:cNvPr id="220" name="Efficiency - democracy trade-of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2700"/>
              </a:spcBef>
              <a:defRPr sz="3332"/>
            </a:pPr>
            <a:r>
              <a:t>Efficiency - democracy trade-off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Will oversight by democratic (member) assemblies prevent agile and effective management? 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Privacy - democracy trade-off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Will democratic (member) assemblies sacrifice privacy for the sake of economic value? </a:t>
            </a:r>
          </a:p>
          <a:p>
            <a:pPr lvl="2" marL="1306830" indent="-435609" defTabSz="572516">
              <a:spcBef>
                <a:spcPts val="2700"/>
              </a:spcBef>
              <a:defRPr sz="3332"/>
            </a:pPr>
            <a:r>
              <a:t>Possible solution: “constitutional” privacy norms, requiring super-majorities to be changed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23" name="Challenges, problems, objections: Trade offs (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Challenges, problems, objections: Trade offs (2)</a:t>
            </a:r>
          </a:p>
        </p:txBody>
      </p:sp>
      <p:sp>
        <p:nvSpPr>
          <p:cNvPr id="224" name="Efficiency - democracy trade-of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2700"/>
              </a:spcBef>
              <a:defRPr sz="3332"/>
            </a:pPr>
            <a:r>
              <a:t>Efficiency - democracy trade-off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Will competition large multinational platform companies be able to offer more and better services? 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Complexity - democracy trade-off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Will the most interesting applications of data involve transactions that member assemblies are not able to properly assess?</a:t>
            </a:r>
          </a:p>
          <a:p>
            <a:pPr lvl="1" marL="871219" indent="-435609" defTabSz="572516">
              <a:spcBef>
                <a:spcPts val="2700"/>
              </a:spcBef>
              <a:defRPr sz="3332"/>
            </a:pPr>
            <a:r>
              <a:t>Will control by member assemblies be only nominal?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27" name="Challenges, problems, objections: trade offs (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Challenges, problems, objections: trade offs (1)</a:t>
            </a:r>
          </a:p>
        </p:txBody>
      </p:sp>
      <p:sp>
        <p:nvSpPr>
          <p:cNvPr id="228" name="[1. ]“Any entity that holds valuable data will face immense economic pressure to squeeze as much value from that data as possibl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14781">
              <a:spcBef>
                <a:spcPts val="1900"/>
              </a:spcBef>
              <a:buClrTx/>
              <a:buSzTx/>
              <a:buFontTx/>
              <a:buNone/>
              <a:defRPr sz="2414"/>
            </a:pPr>
            <a:r>
              <a:t>[1. ]“Any entity that holds valuable data will face immense economic pressure to squeeze as much value from that data as possible. </a:t>
            </a:r>
          </a:p>
          <a:p>
            <a:pPr marL="0" indent="0" defTabSz="414781">
              <a:spcBef>
                <a:spcPts val="1900"/>
              </a:spcBef>
              <a:buClrTx/>
              <a:buSzTx/>
              <a:buFontTx/>
              <a:buNone/>
              <a:defRPr sz="2414"/>
            </a:pPr>
            <a:r>
              <a:t>[2. ] When the entity is a private, for-profit business, accountable to shareholders, this presents an intractable conflict.” (Ligett &amp; Nissim 2019)</a:t>
            </a:r>
          </a:p>
          <a:p>
            <a:pPr lvl="2" marL="0" indent="0" defTabSz="414781">
              <a:spcBef>
                <a:spcPts val="1900"/>
              </a:spcBef>
              <a:buClrTx/>
              <a:buSzTx/>
              <a:buFontTx/>
              <a:buNone/>
              <a:defRPr sz="2414"/>
            </a:pPr>
            <a:r>
              <a:t>           (1) implies that  data COOP also face the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same </a:t>
            </a:r>
            <a:r>
              <a:t>pressure</a:t>
            </a:r>
          </a:p>
          <a:p>
            <a:pPr marL="0" indent="0" defTabSz="414781">
              <a:spcBef>
                <a:spcPts val="1900"/>
              </a:spcBef>
              <a:buClrTx/>
              <a:buSzTx/>
              <a:buFontTx/>
              <a:buNone/>
              <a:defRPr sz="2414"/>
            </a:pPr>
            <a:r>
              <a:t>           (2) the COOP governance is not a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magic bullet. </a:t>
            </a:r>
            <a:r>
              <a:t>When the entity is </a:t>
            </a:r>
            <a:r>
              <a:rPr i="1">
                <a:latin typeface="Avenir Next"/>
                <a:ea typeface="Avenir Next"/>
                <a:cs typeface="Avenir Next"/>
                <a:sym typeface="Avenir Next"/>
              </a:rPr>
              <a:t>not </a:t>
            </a:r>
            <a:r>
              <a:t>a private, for-profit business, but has a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powerful management</a:t>
            </a:r>
            <a:r>
              <a:t>, the conflict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still exists </a:t>
            </a:r>
            <a:r>
              <a:t>and can only be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mitigated </a:t>
            </a:r>
            <a:r>
              <a:t>by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engineering </a:t>
            </a:r>
            <a:r>
              <a:t>and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practicing </a:t>
            </a:r>
            <a:r>
              <a:t>the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right forms </a:t>
            </a:r>
            <a:r>
              <a:t>of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accountability 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 marL="0" indent="0" defTabSz="414781">
              <a:spcBef>
                <a:spcPts val="1900"/>
              </a:spcBef>
              <a:buClrTx/>
              <a:buSzTx/>
              <a:buFontTx/>
              <a:buNone/>
              <a:defRPr sz="2414"/>
            </a:pPr>
            <a:r>
              <a:t> </a:t>
            </a:r>
          </a:p>
          <a:p>
            <a:pPr marL="0" indent="0" defTabSz="414781">
              <a:spcBef>
                <a:spcPts val="1900"/>
              </a:spcBef>
              <a:buClrTx/>
              <a:buSzTx/>
              <a:buFontTx/>
              <a:buNone/>
              <a:defRPr sz="2414"/>
            </a:pPr>
            <a:r>
              <a:t> </a:t>
            </a:r>
            <a:endParaRPr sz="851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31" name="Challenges, problems, objections: model - rela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Challenges, problems, objections: model - relative</a:t>
            </a:r>
          </a:p>
        </p:txBody>
      </p:sp>
      <p:sp>
        <p:nvSpPr>
          <p:cNvPr id="232" name="For the data-socialist C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300"/>
              </a:spcBef>
              <a:defRPr sz="2856"/>
            </a:pPr>
            <a:r>
              <a:t>For the data-socialist COOP 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Will managements become ruthless economic value maximisers putting members’ privacy and ethics at risk?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For the data-liberal COOP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Will individual self-management be too burdensome and inefficient, leading to disaffection to the model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For the data-libertarian COOP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Will COOP be seen as enablers of anti-social, unethical behaviour by their members and transacting companies?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235" name="The evolving data eco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The evolving data ecosystem</a:t>
            </a:r>
          </a:p>
        </p:txBody>
      </p:sp>
      <p:sp>
        <p:nvSpPr>
          <p:cNvPr id="236" name="The answer to some of these questions depend on the kind of data ecosystem to which data COOPs contribut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19937">
              <a:spcBef>
                <a:spcPts val="2400"/>
              </a:spcBef>
              <a:buClrTx/>
              <a:buSzTx/>
              <a:buFontTx/>
              <a:buNone/>
              <a:defRPr sz="3026"/>
            </a:pPr>
            <a:r>
              <a:t>The answer to some of these questions depend on the kind of data ecosystem to which data COOPs contribute:</a:t>
            </a:r>
          </a:p>
          <a:p>
            <a:pPr lvl="1" marL="791209" indent="-395604" defTabSz="519937">
              <a:spcBef>
                <a:spcPts val="2400"/>
              </a:spcBef>
              <a:defRPr sz="3026"/>
            </a:pPr>
            <a:r>
              <a:t>Can there be a constructive relation between patient COOPs and data-analytics companies in health care? </a:t>
            </a:r>
          </a:p>
          <a:p>
            <a:pPr lvl="1" marL="791209" indent="-395604" defTabSz="519937">
              <a:spcBef>
                <a:spcPts val="2400"/>
              </a:spcBef>
              <a:defRPr sz="3026"/>
            </a:pPr>
            <a:r>
              <a:t>Can there be a fruitful engagement with platforms?</a:t>
            </a:r>
          </a:p>
          <a:p>
            <a:pPr lvl="1" marL="791209" indent="-395604" defTabSz="519937">
              <a:spcBef>
                <a:spcPts val="2400"/>
              </a:spcBef>
              <a:defRPr sz="3026"/>
            </a:pPr>
            <a:r>
              <a:t>Will dominant platforms switch from a walled garden model to an open model, promoting open standards?</a:t>
            </a:r>
          </a:p>
          <a:p>
            <a:pPr lvl="1" marL="791209" indent="-395604" defTabSz="519937">
              <a:spcBef>
                <a:spcPts val="2400"/>
              </a:spcBef>
              <a:defRPr sz="3026"/>
            </a:pPr>
            <a:r>
              <a:t>Will AI providers develop novel ways to take advantage of COOP infrastructures?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39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0" name="Now your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13600"/>
            </a:lvl1pPr>
          </a:lstStyle>
          <a:p>
            <a:pPr/>
            <a:r>
              <a:t>Now your questions</a:t>
            </a:r>
          </a:p>
        </p:txBody>
      </p:sp>
      <p:sp>
        <p:nvSpPr>
          <p:cNvPr id="241" name="Thanks for listening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listening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71" name="What is i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is it?</a:t>
            </a:r>
          </a:p>
        </p:txBody>
      </p:sp>
      <p:sp>
        <p:nvSpPr>
          <p:cNvPr id="172" name="Cooperative legal for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/>
            </a:pPr>
            <a:r>
              <a:t>Cooperative legal form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Provides services associated with personal and group data management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One person one vote (per data subject)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Democratic control over management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No profit (in certain jurisdictions)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Ownership of physical capital does not translate into voting rights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75" name="What is i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is it?</a:t>
            </a:r>
          </a:p>
        </p:txBody>
      </p:sp>
      <p:sp>
        <p:nvSpPr>
          <p:cNvPr id="176" name="Cooperative me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Cooperative members</a:t>
            </a:r>
          </a:p>
          <a:p>
            <a:pPr lvl="1"/>
            <a:r>
              <a:t>Define goals and values of using their own data</a:t>
            </a:r>
          </a:p>
          <a:p>
            <a:pPr lvl="1"/>
            <a:r>
              <a:t>Control management</a:t>
            </a:r>
          </a:p>
          <a:p>
            <a:pPr lvl="1"/>
            <a:r>
              <a:t>Provide their data (personal and de-identified) to be used as an individual/shared asset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79" name="Different possi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Different possibilities</a:t>
            </a:r>
          </a:p>
        </p:txBody>
      </p:sp>
      <p:sp>
        <p:nvSpPr>
          <p:cNvPr id="180" name="A) “Socialist” data C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A)</a:t>
            </a:r>
            <a:r>
              <a:t> “Socialist”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data COOP </a:t>
            </a:r>
          </a:p>
          <a:p>
            <a:pPr lvl="1"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All members </a:t>
            </a:r>
            <a:r>
              <a:t>must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share </a:t>
            </a:r>
            <a:r>
              <a:t>all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(properly anonymized) data (brought to the COOP platform) for common goals</a:t>
            </a:r>
            <a:endParaRPr i="0"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1"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Established by the COOP management implementing to the democratically approved goals and value framework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83" name="Different possi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Different possibilities</a:t>
            </a:r>
          </a:p>
        </p:txBody>
      </p:sp>
      <p:sp>
        <p:nvSpPr>
          <p:cNvPr id="184" name="B) “Liberal” data C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1155" indent="-351155" defTabSz="461518">
              <a:spcBef>
                <a:spcPts val="2200"/>
              </a:spcBef>
              <a:defRPr i="1" sz="268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B) “Liberal” data COOP</a:t>
            </a:r>
            <a:endParaRPr i="0"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1" marL="702310" indent="-351155" defTabSz="461518">
              <a:spcBef>
                <a:spcPts val="2200"/>
              </a:spcBef>
              <a:defRPr i="1" sz="2686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Each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member decides </a:t>
            </a:r>
            <a:r>
              <a:t>what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data to share (personal &amp; anonymized) </a:t>
            </a:r>
            <a:r>
              <a:t>with whom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and </a:t>
            </a:r>
            <a:r>
              <a:t>for what purposes. </a:t>
            </a: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The COOP management/democratically approved goals and value framework constrain data-transactions:</a:t>
            </a:r>
            <a:endParaRPr i="0"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2" marL="1053465" indent="-351155" defTabSz="461518">
              <a:spcBef>
                <a:spcPts val="2200"/>
              </a:spcBef>
              <a:defRPr i="1" sz="268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The range of admissible/excluded sharing goals</a:t>
            </a:r>
            <a:endParaRPr i="0"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2" marL="1053465" indent="-351155" defTabSz="461518">
              <a:spcBef>
                <a:spcPts val="2200"/>
              </a:spcBef>
              <a:defRPr i="1" sz="268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The range of admissible/excluded partners</a:t>
            </a:r>
            <a:endParaRPr i="0"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2" marL="1053465" indent="-351155" defTabSz="461518">
              <a:spcBef>
                <a:spcPts val="2200"/>
              </a:spcBef>
              <a:defRPr i="1" sz="268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The range of data transaction prices (if individual money reward permitted at all)</a:t>
            </a:r>
            <a:endParaRPr i="0"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lvl="2" marL="1053465" indent="-351155" defTabSz="461518">
              <a:spcBef>
                <a:spcPts val="2200"/>
              </a:spcBef>
              <a:defRPr i="1" sz="2686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i="0">
                <a:latin typeface="Avenir Next Medium"/>
                <a:ea typeface="Avenir Next Medium"/>
                <a:cs typeface="Avenir Next Medium"/>
                <a:sym typeface="Avenir Next Medium"/>
              </a:rPr>
              <a:t>The COOP platform transaction fees and membership costs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87" name="Different possi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Different possibilities</a:t>
            </a:r>
          </a:p>
        </p:txBody>
      </p:sp>
      <p:sp>
        <p:nvSpPr>
          <p:cNvPr id="188" name="C) Libertarian C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C) Libertarian COOP</a:t>
            </a:r>
          </a:p>
          <a:p>
            <a:pPr lvl="1"/>
            <a:r>
              <a:t>Each individual uses the platform to transact data for any purpose (with minimal controls for unlawful use)</a:t>
            </a:r>
          </a:p>
          <a:p>
            <a:pPr lvl="1"/>
            <a:r>
              <a:t>COOP charges fees for shared personal data management / marketplace services and infrastructure (including cybersecurity)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91" name="Different possibil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Different possibilities</a:t>
            </a:r>
          </a:p>
        </p:txBody>
      </p:sp>
      <p:sp>
        <p:nvSpPr>
          <p:cNvPr id="192" name="N.B. Mixed regimes are possib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N.B. Mixed regimes are possible:</a:t>
            </a:r>
          </a:p>
          <a:p>
            <a:pPr lvl="1"/>
            <a:r>
              <a:t>e.g. “socialist” for anonymised data + “libertarian” for personal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95" name="How can it aris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How can it arise?</a:t>
            </a:r>
          </a:p>
        </p:txBody>
      </p:sp>
      <p:sp>
        <p:nvSpPr>
          <p:cNvPr id="196" name="Data rights, esp. port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1600"/>
              </a:spcBef>
              <a:defRPr sz="2040"/>
            </a:pPr>
            <a:r>
              <a:t>Data rights, esp. portability</a:t>
            </a:r>
          </a:p>
          <a:p>
            <a:pPr marL="266700" indent="-266700" defTabSz="350520">
              <a:spcBef>
                <a:spcPts val="1600"/>
              </a:spcBef>
              <a:defRPr sz="2040"/>
            </a:pPr>
            <a:r>
              <a:t>Data-subject engagement by different promoter organizations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Research subjects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Consumer organisations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Workers’ organisations (e.g. taxi drivers)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Trade unions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Political organisations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Philanthropist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NGOs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Universities and other institutions of higher learning</a:t>
            </a:r>
          </a:p>
          <a:p>
            <a:pPr lvl="1" marL="533400" indent="-266700" defTabSz="350520">
              <a:spcBef>
                <a:spcPts val="1600"/>
              </a:spcBef>
              <a:defRPr sz="2040"/>
            </a:pPr>
            <a:r>
              <a:t>etc…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oi - UZH - Data coops and the wide dispersal of data power…"/>
          <p:cNvSpPr txBox="1"/>
          <p:nvPr>
            <p:ph type="body" idx="13"/>
          </p:nvPr>
        </p:nvSpPr>
        <p:spPr>
          <a:xfrm>
            <a:off x="406400" y="172720"/>
            <a:ext cx="11176000" cy="741681"/>
          </a:xfrm>
          <a:prstGeom prst="rect">
            <a:avLst/>
          </a:prstGeom>
        </p:spPr>
        <p:txBody>
          <a:bodyPr/>
          <a:lstStyle/>
          <a:p>
            <a:pPr/>
            <a:r>
              <a:t>Loi - UZH - Data coops and the wide dispersal of data power</a:t>
            </a:r>
          </a:p>
          <a:p>
            <a:pPr/>
            <a:r>
              <a:t>Data Co-ops Workshop The Hebrew University, Jerusalem</a:t>
            </a:r>
          </a:p>
        </p:txBody>
      </p:sp>
      <p:sp>
        <p:nvSpPr>
          <p:cNvPr id="199" name="Motiv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Motivations</a:t>
            </a:r>
          </a:p>
        </p:txBody>
      </p:sp>
      <p:sp>
        <p:nvSpPr>
          <p:cNvPr id="200" name="Economic value: super-additive insights from data linkage, (within a range: marginal increasing returns of dat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100"/>
              </a:spcBef>
              <a:defRPr sz="2584"/>
            </a:pPr>
            <a:r>
              <a:t>Economic value: super-additive insights from data linkage, (within a range: marginal increasing returns of data)</a:t>
            </a:r>
          </a:p>
          <a:p>
            <a:pPr marL="337820" indent="-337820" defTabSz="443991">
              <a:spcBef>
                <a:spcPts val="2100"/>
              </a:spcBef>
              <a:defRPr sz="2584"/>
            </a:pPr>
            <a:r>
              <a:t>Privacy: </a:t>
            </a:r>
          </a:p>
          <a:p>
            <a:pPr lvl="1" marL="675640" indent="-337820" defTabSz="443991">
              <a:spcBef>
                <a:spcPts val="2100"/>
              </a:spcBef>
              <a:defRPr sz="2584"/>
            </a:pPr>
            <a:r>
              <a:t>Privacy self-management (privacy =data control)</a:t>
            </a:r>
          </a:p>
          <a:p>
            <a:pPr lvl="1" marL="675640" indent="-337820" defTabSz="443991">
              <a:spcBef>
                <a:spcPts val="2100"/>
              </a:spcBef>
              <a:defRPr sz="2584"/>
            </a:pPr>
            <a:r>
              <a:t>Group privacy (privacy = preventing harmful information gain)</a:t>
            </a:r>
          </a:p>
          <a:p>
            <a:pPr marL="337820" indent="-337820" defTabSz="443991">
              <a:spcBef>
                <a:spcPts val="2100"/>
              </a:spcBef>
              <a:defRPr sz="2584"/>
            </a:pPr>
            <a:r>
              <a:t>Equality of opportunity (analogies:</a:t>
            </a:r>
          </a:p>
          <a:p>
            <a:pPr lvl="1" marL="675640" indent="-337820" defTabSz="443991">
              <a:spcBef>
                <a:spcPts val="2100"/>
              </a:spcBef>
              <a:defRPr sz="2584"/>
            </a:pPr>
            <a:r>
              <a:t>pre-distribution (Hacker)</a:t>
            </a:r>
          </a:p>
          <a:p>
            <a:pPr lvl="1" marL="675640" indent="-337820" defTabSz="443991">
              <a:spcBef>
                <a:spcPts val="2100"/>
              </a:spcBef>
              <a:defRPr sz="2584"/>
            </a:pPr>
            <a:r>
              <a:t>universal capital grant (Ackerman and Alstott)</a:t>
            </a:r>
          </a:p>
          <a:p>
            <a:pPr lvl="1" marL="675640" indent="-337820" defTabSz="443991">
              <a:spcBef>
                <a:spcPts val="2100"/>
              </a:spcBef>
              <a:defRPr sz="2584"/>
            </a:pPr>
            <a:r>
              <a:t>property-owning democracy (Rawls)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