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59" r:id="rId6"/>
    <p:sldId id="272" r:id="rId7"/>
    <p:sldId id="262" r:id="rId8"/>
    <p:sldId id="265" r:id="rId9"/>
    <p:sldId id="268" r:id="rId10"/>
    <p:sldId id="269" r:id="rId11"/>
    <p:sldId id="273" r:id="rId12"/>
    <p:sldId id="270" r:id="rId13"/>
    <p:sldId id="274" r:id="rId14"/>
    <p:sldId id="271" r:id="rId15"/>
    <p:sldId id="275" r:id="rId16"/>
    <p:sldId id="267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200" b="1" spc="-126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>
            <a:spLocks noGrp="1"/>
          </p:cNvSpPr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>
            <a:spLocks noGrp="1"/>
          </p:cNvSpPr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17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 Technology Oriented Approach to Regulating Self Driving Vehicle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5888" spc="-117"/>
            </a:lvl1pPr>
          </a:lstStyle>
          <a:p>
            <a:pPr rtl="1"/>
            <a:r>
              <a:rPr lang="he-IL" dirty="0" smtClean="0"/>
              <a:t>חיישני הרכב האוטונומי</a:t>
            </a:r>
            <a:br>
              <a:rPr lang="he-IL" dirty="0" smtClean="0"/>
            </a:br>
            <a:r>
              <a:rPr lang="he-IL" dirty="0" smtClean="0"/>
              <a:t>והגנה על פרטיות</a:t>
            </a:r>
            <a:endParaRPr dirty="0"/>
          </a:p>
        </p:txBody>
      </p:sp>
      <p:sp>
        <p:nvSpPr>
          <p:cNvPr id="144" name="Gadi Perl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6413500"/>
            <a:ext cx="10464800" cy="2184400"/>
          </a:xfrm>
          <a:prstGeom prst="rect">
            <a:avLst/>
          </a:prstGeom>
        </p:spPr>
        <p:txBody>
          <a:bodyPr/>
          <a:lstStyle/>
          <a:p>
            <a:r>
              <a:t>Gadi Perl</a:t>
            </a:r>
          </a:p>
          <a:p>
            <a:r>
              <a:t>Federmann Cyber Security Research Center</a:t>
            </a:r>
          </a:p>
          <a:p>
            <a:r>
              <a:t>Hebrew University Jerusalem Israel</a:t>
            </a:r>
          </a:p>
          <a:p>
            <a:pPr>
              <a:defRPr sz="1800"/>
            </a:pPr>
            <a:r>
              <a:t>This research was supported by the UNIGE-HUJI Joint Seed Money Funding Scheme 2017-2018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493" y="7770571"/>
            <a:ext cx="7925814" cy="1283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GPS</a:t>
            </a:r>
            <a:endParaRPr dirty="0"/>
          </a:p>
        </p:txBody>
      </p:sp>
      <p:sp>
        <p:nvSpPr>
          <p:cNvPr id="207" name="Will replace the human driv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 rtl="1">
              <a:buNone/>
            </a:pPr>
            <a:r>
              <a:rPr lang="en-US" dirty="0" smtClean="0"/>
              <a:t>US v. Jones</a:t>
            </a:r>
          </a:p>
          <a:p>
            <a:pPr marL="0" indent="0" algn="just" rtl="1">
              <a:buNone/>
            </a:pPr>
            <a:r>
              <a:rPr lang="he-IL" dirty="0" smtClean="0"/>
              <a:t>קיומה של ציפייה לפרטיות גם לגבי נסיעות במרחב הציבורי. </a:t>
            </a:r>
          </a:p>
          <a:p>
            <a:pPr marL="0" indent="0" algn="just" rtl="1">
              <a:buNone/>
            </a:pPr>
            <a:r>
              <a:rPr lang="he-IL" dirty="0" smtClean="0"/>
              <a:t>לא כל מידע שאתה מוסר לנותני שירות, </a:t>
            </a:r>
            <a:r>
              <a:rPr lang="he-IL" dirty="0" err="1" smtClean="0"/>
              <a:t>אוטומאטית</a:t>
            </a:r>
            <a:r>
              <a:rPr lang="he-IL" dirty="0" smtClean="0"/>
              <a:t> אבדה ממנו ציפייה לפרטיות.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גוגל מפות</a:t>
            </a:r>
            <a:endParaRPr dirty="0"/>
          </a:p>
        </p:txBody>
      </p:sp>
      <p:sp>
        <p:nvSpPr>
          <p:cNvPr id="207" name="Will replace the human drive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just" rtl="1">
              <a:buNone/>
            </a:pPr>
            <a:r>
              <a:rPr lang="he-IL" dirty="0" smtClean="0"/>
              <a:t>שירות מסחרי – אשר דורש מיפוי באמצעות רכבים העוברים ומצלמים את כל המרחב. </a:t>
            </a:r>
          </a:p>
          <a:p>
            <a:pPr marL="0" indent="0" algn="just" rtl="1">
              <a:buNone/>
            </a:pPr>
            <a:r>
              <a:rPr lang="he-IL" dirty="0" smtClean="0"/>
              <a:t>עובר הכשרה בשני אופנים: </a:t>
            </a:r>
          </a:p>
          <a:p>
            <a:pPr algn="just" rtl="1">
              <a:buFontTx/>
              <a:buChar char="-"/>
            </a:pPr>
            <a:r>
              <a:rPr lang="he-IL" dirty="0" smtClean="0"/>
              <a:t>אישור מראש על ידי רשויות רלבנטיות בכל מדינה (או אי-אישור). </a:t>
            </a:r>
          </a:p>
          <a:p>
            <a:pPr algn="just" rtl="1">
              <a:buFontTx/>
              <a:buChar char="-"/>
            </a:pPr>
            <a:r>
              <a:rPr lang="he-IL" dirty="0" smtClean="0"/>
              <a:t>הגנה בדיעבד של בתי המשפט. </a:t>
            </a:r>
          </a:p>
          <a:p>
            <a:pPr marL="0" indent="0" algn="just" rtl="1">
              <a:buNone/>
            </a:pPr>
            <a:r>
              <a:rPr lang="he-IL" dirty="0" smtClean="0"/>
              <a:t>שירות </a:t>
            </a:r>
            <a:r>
              <a:rPr lang="he-IL" dirty="0" err="1" smtClean="0"/>
              <a:t>אנונימיזציה</a:t>
            </a:r>
            <a:r>
              <a:rPr lang="he-IL" dirty="0" smtClean="0"/>
              <a:t> כפול: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he-IL" dirty="0" err="1" smtClean="0"/>
              <a:t>אוטומאטי</a:t>
            </a:r>
            <a:r>
              <a:rPr lang="he-IL" dirty="0" smtClean="0"/>
              <a:t>. </a:t>
            </a:r>
          </a:p>
          <a:p>
            <a:pPr algn="just" rtl="1">
              <a:buFont typeface="Arial" panose="020B0604020202020204" pitchFamily="34" charset="0"/>
              <a:buChar char="•"/>
            </a:pPr>
            <a:r>
              <a:rPr lang="he-IL" dirty="0" smtClean="0"/>
              <a:t>מנגנון ערעור.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83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gulating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CCTV UK</a:t>
            </a:r>
            <a:endParaRPr dirty="0"/>
          </a:p>
        </p:txBody>
      </p:sp>
      <p:sp>
        <p:nvSpPr>
          <p:cNvPr id="210" name="Regulate extreme life and death situations. 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מצלמות אבטחה נתפסות כחיוביות על ידי הציבור ומעודדות על ידי הממסד.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מערך של מצלמות מוחזק גם על ידי גורמים פרטיים וגם על ידי הממשלה.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נציבות אחראיות על כל המצלמות הממשלתיות, ומעבירה המלצות גם לגופים פרטיים (יישום ההמלצות, מעמיד את מחזיק המצלמה בעמדה חוקית טובה יותר).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gulating Algorith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CCTV UK</a:t>
            </a:r>
            <a:endParaRPr dirty="0"/>
          </a:p>
        </p:txBody>
      </p:sp>
      <p:sp>
        <p:nvSpPr>
          <p:cNvPr id="210" name="Regulate extreme life and death situations. 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פרסום מדיניות בנוגע למידע שצולם.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סימנים ברורים לקיומה של מערכת צילום.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רישוי מתקינים ומפעילים.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שמירת מידע מוגבלת – אלא אם כן יש בקשה של רשות מוסמכת.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הגבלת גישה.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מדיניות אבטחה ברורה ומתועדת.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הצדקה למיקום המצלמות.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שימוש מוגבל ומתואם באמצעי זיהוי פנים.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2301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xtreme life and death situ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עקרונות כללים לאסדרה</a:t>
            </a:r>
            <a:endParaRPr dirty="0"/>
          </a:p>
        </p:txBody>
      </p:sp>
      <p:sp>
        <p:nvSpPr>
          <p:cNvPr id="213" name="No legal precedent for a-priori ‘license to kill’ out side Jus ad bellu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הקפדה על התקנה מסודרת.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הקפדה על שמירה לפרקי זמן מינימאליים.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אבטחת המידע שנתפס. </a:t>
            </a:r>
          </a:p>
          <a:p>
            <a:pPr algn="r" rtl="1">
              <a:buBlip>
                <a:blip r:embed="rId2"/>
              </a:buBlip>
            </a:pPr>
            <a:r>
              <a:rPr lang="he-IL" dirty="0" err="1" smtClean="0"/>
              <a:t>אנונימיזציה</a:t>
            </a:r>
            <a:r>
              <a:rPr lang="he-IL" dirty="0" smtClean="0"/>
              <a:t> ככלי להקטנת החשיפה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xtreme life and death situ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err="1" smtClean="0"/>
              <a:t>אסדרת</a:t>
            </a:r>
            <a:r>
              <a:rPr lang="he-IL" dirty="0" smtClean="0"/>
              <a:t> חיישנים</a:t>
            </a:r>
            <a:endParaRPr dirty="0"/>
          </a:p>
        </p:txBody>
      </p:sp>
      <p:sp>
        <p:nvSpPr>
          <p:cNvPr id="213" name="No legal precedent for a-priori ‘license to kill’ out side Jus ad bellu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רישוי מראש של מקומות התקנה של מצלמה (במסגרת רישוי כללי של הרכב).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מידע גולמי ייאסף אך יוצפן תוך 24 שעות.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העברת מפתח ההצפנה לצד ג'.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לאחר 24, מה שלא מוצפן, עובר </a:t>
            </a:r>
            <a:r>
              <a:rPr lang="he-IL" dirty="0" err="1" smtClean="0"/>
              <a:t>אנונימיזציה</a:t>
            </a:r>
            <a:r>
              <a:rPr lang="he-IL" dirty="0" smtClean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62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waymovehicle1.jpg" descr="waymovehicle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07" r="22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7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005099">
            <a:off x="1525655" y="6131962"/>
            <a:ext cx="9297009" cy="89803"/>
          </a:xfrm>
          <a:prstGeom prst="rect">
            <a:avLst/>
          </a:prstGeom>
        </p:spPr>
      </p:pic>
      <p:pic>
        <p:nvPicPr>
          <p:cNvPr id="189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836648">
            <a:off x="1977695" y="6037208"/>
            <a:ext cx="9280515" cy="89803"/>
          </a:xfrm>
          <a:prstGeom prst="rect">
            <a:avLst/>
          </a:prstGeom>
        </p:spPr>
      </p:pic>
      <p:sp>
        <p:nvSpPr>
          <p:cNvPr id="191" name="The Sensor Array"/>
          <p:cNvSpPr txBox="1"/>
          <p:nvPr/>
        </p:nvSpPr>
        <p:spPr>
          <a:xfrm>
            <a:off x="4811166" y="2730906"/>
            <a:ext cx="3382468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Sensor Array</a:t>
            </a:r>
          </a:p>
        </p:txBody>
      </p:sp>
      <p:sp>
        <p:nvSpPr>
          <p:cNvPr id="192" name="The Mechanical Vehicle"/>
          <p:cNvSpPr txBox="1"/>
          <p:nvPr/>
        </p:nvSpPr>
        <p:spPr>
          <a:xfrm>
            <a:off x="4199470" y="8534806"/>
            <a:ext cx="4605860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Mechanical Vehicle</a:t>
            </a:r>
          </a:p>
        </p:txBody>
      </p:sp>
      <p:sp>
        <p:nvSpPr>
          <p:cNvPr id="193" name="The Algorithms"/>
          <p:cNvSpPr txBox="1"/>
          <p:nvPr/>
        </p:nvSpPr>
        <p:spPr>
          <a:xfrm>
            <a:off x="8491639" y="5626506"/>
            <a:ext cx="3006522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Algorithms</a:t>
            </a:r>
          </a:p>
        </p:txBody>
      </p:sp>
      <p:sp>
        <p:nvSpPr>
          <p:cNvPr id="194" name="Connectivity"/>
          <p:cNvSpPr txBox="1"/>
          <p:nvPr/>
        </p:nvSpPr>
        <p:spPr>
          <a:xfrm>
            <a:off x="2353856" y="5626506"/>
            <a:ext cx="2480488" cy="67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Connectivity</a:t>
            </a:r>
          </a:p>
        </p:txBody>
      </p:sp>
      <p:sp>
        <p:nvSpPr>
          <p:cNvPr id="195" name="Technology Oriented Model"/>
          <p:cNvSpPr txBox="1"/>
          <p:nvPr/>
        </p:nvSpPr>
        <p:spPr>
          <a:xfrm>
            <a:off x="3287250" y="371583"/>
            <a:ext cx="6661405" cy="821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t>Technology Oriented Model</a:t>
            </a:r>
          </a:p>
        </p:txBody>
      </p:sp>
      <p:sp>
        <p:nvSpPr>
          <p:cNvPr id="196" name="Cybersecurity"/>
          <p:cNvSpPr txBox="1"/>
          <p:nvPr/>
        </p:nvSpPr>
        <p:spPr>
          <a:xfrm>
            <a:off x="323314" y="4387371"/>
            <a:ext cx="2194561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Cybersecurity</a:t>
            </a:r>
          </a:p>
        </p:txBody>
      </p:sp>
      <p:sp>
        <p:nvSpPr>
          <p:cNvPr id="197" name="Privacy"/>
          <p:cNvSpPr txBox="1"/>
          <p:nvPr/>
        </p:nvSpPr>
        <p:spPr>
          <a:xfrm>
            <a:off x="587338" y="6680387"/>
            <a:ext cx="1220725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Privacy</a:t>
            </a:r>
          </a:p>
        </p:txBody>
      </p:sp>
      <p:sp>
        <p:nvSpPr>
          <p:cNvPr id="198" name="Privacy"/>
          <p:cNvSpPr txBox="1"/>
          <p:nvPr/>
        </p:nvSpPr>
        <p:spPr>
          <a:xfrm>
            <a:off x="5892038" y="1646561"/>
            <a:ext cx="1220725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Privacy</a:t>
            </a:r>
          </a:p>
        </p:txBody>
      </p:sp>
      <p:sp>
        <p:nvSpPr>
          <p:cNvPr id="199" name="Risk Taking"/>
          <p:cNvSpPr txBox="1"/>
          <p:nvPr/>
        </p:nvSpPr>
        <p:spPr>
          <a:xfrm>
            <a:off x="10807240" y="3273110"/>
            <a:ext cx="1855471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Risk Taking</a:t>
            </a:r>
          </a:p>
        </p:txBody>
      </p:sp>
      <p:sp>
        <p:nvSpPr>
          <p:cNvPr id="200" name="Liability"/>
          <p:cNvSpPr txBox="1"/>
          <p:nvPr/>
        </p:nvSpPr>
        <p:spPr>
          <a:xfrm>
            <a:off x="11078893" y="7302998"/>
            <a:ext cx="1312165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Liability</a:t>
            </a:r>
          </a:p>
        </p:txBody>
      </p:sp>
      <p:sp>
        <p:nvSpPr>
          <p:cNvPr id="201" name="Ethics"/>
          <p:cNvSpPr txBox="1"/>
          <p:nvPr/>
        </p:nvSpPr>
        <p:spPr>
          <a:xfrm>
            <a:off x="11216053" y="4449808"/>
            <a:ext cx="1037845" cy="560833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effectLst>
                  <a:outerShdw blurRad="25400" dist="25400" dir="2388334" rotWithShape="0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r>
              <a:t>Ethics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waymovehicle1.jpg" descr="waymovehicle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07" r="22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6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005099">
            <a:off x="1525655" y="6131962"/>
            <a:ext cx="9297009" cy="89803"/>
          </a:xfrm>
          <a:prstGeom prst="rect">
            <a:avLst/>
          </a:prstGeom>
        </p:spPr>
      </p:pic>
      <p:pic>
        <p:nvPicPr>
          <p:cNvPr id="178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836648">
            <a:off x="1977695" y="6037208"/>
            <a:ext cx="9280515" cy="89803"/>
          </a:xfrm>
          <a:prstGeom prst="rect">
            <a:avLst/>
          </a:prstGeom>
        </p:spPr>
      </p:pic>
      <p:sp>
        <p:nvSpPr>
          <p:cNvPr id="180" name="The Sensor Array"/>
          <p:cNvSpPr txBox="1"/>
          <p:nvPr/>
        </p:nvSpPr>
        <p:spPr>
          <a:xfrm>
            <a:off x="4985962" y="2723366"/>
            <a:ext cx="303288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מערך החיישנים</a:t>
            </a:r>
            <a:endParaRPr dirty="0"/>
          </a:p>
        </p:txBody>
      </p:sp>
      <p:sp>
        <p:nvSpPr>
          <p:cNvPr id="181" name="The Mechanical Vehicle"/>
          <p:cNvSpPr txBox="1"/>
          <p:nvPr/>
        </p:nvSpPr>
        <p:spPr>
          <a:xfrm>
            <a:off x="5316980" y="8527266"/>
            <a:ext cx="2370842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הרכב המכני</a:t>
            </a:r>
            <a:endParaRPr dirty="0"/>
          </a:p>
        </p:txBody>
      </p:sp>
      <p:sp>
        <p:nvSpPr>
          <p:cNvPr id="182" name="The Algorithms"/>
          <p:cNvSpPr txBox="1"/>
          <p:nvPr/>
        </p:nvSpPr>
        <p:spPr>
          <a:xfrm>
            <a:off x="8957967" y="5489495"/>
            <a:ext cx="3390352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האלגוריתם הנוהג</a:t>
            </a:r>
            <a:endParaRPr dirty="0"/>
          </a:p>
        </p:txBody>
      </p:sp>
      <p:sp>
        <p:nvSpPr>
          <p:cNvPr id="183" name="Connectivity"/>
          <p:cNvSpPr txBox="1"/>
          <p:nvPr/>
        </p:nvSpPr>
        <p:spPr>
          <a:xfrm>
            <a:off x="2221888" y="5275282"/>
            <a:ext cx="1750480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קישוריות</a:t>
            </a:r>
            <a:endParaRPr dirty="0"/>
          </a:p>
        </p:txBody>
      </p:sp>
      <p:sp>
        <p:nvSpPr>
          <p:cNvPr id="184" name="Categorization of Technologies"/>
          <p:cNvSpPr txBox="1"/>
          <p:nvPr/>
        </p:nvSpPr>
        <p:spPr>
          <a:xfrm>
            <a:off x="2774756" y="867860"/>
            <a:ext cx="702436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lang="he-IL" dirty="0" smtClean="0"/>
              <a:t>רגולציה של רכבים אוטונומיים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n upcoming tech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he-IL" dirty="0" smtClean="0"/>
              <a:t>החיישנים ברכב האוטונומי</a:t>
            </a:r>
            <a:endParaRPr dirty="0"/>
          </a:p>
        </p:txBody>
      </p:sp>
      <p:sp>
        <p:nvSpPr>
          <p:cNvPr id="148" name="60 companies with test licenses in the state of Californi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 rtl="1">
              <a:buBlip>
                <a:blip r:embed="rId2"/>
              </a:buBlip>
            </a:pPr>
            <a:r>
              <a:rPr lang="he-IL" dirty="0" smtClean="0"/>
              <a:t>מערך חיישנים שנועד להחליף את העיניים והאוזניים של הנהג האנושי. </a:t>
            </a:r>
          </a:p>
          <a:p>
            <a:pPr algn="just" rtl="1">
              <a:buBlip>
                <a:blip r:embed="rId2"/>
              </a:buBlip>
            </a:pPr>
            <a:r>
              <a:rPr lang="he-IL" dirty="0" smtClean="0"/>
              <a:t>יכול להתקיים גם בלי רכב אוטונומי. </a:t>
            </a:r>
          </a:p>
          <a:p>
            <a:pPr algn="just" rtl="1">
              <a:buBlip>
                <a:blip r:embed="rId2"/>
              </a:buBlip>
            </a:pPr>
            <a:r>
              <a:rPr lang="he-IL" dirty="0" smtClean="0"/>
              <a:t>חלק מהסוגיות שנדון בהן נכונות בכל מקום בו טכנולוגיה דומה נמצאת בשימוש. 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elf Driving Leve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באילו חיישנים מדובר</a:t>
            </a:r>
            <a:endParaRPr dirty="0"/>
          </a:p>
        </p:txBody>
      </p:sp>
      <p:pic>
        <p:nvPicPr>
          <p:cNvPr id="1026" name="Picture 2" descr="Image result for li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577698"/>
            <a:ext cx="3704173" cy="18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e Sensor Array"/>
          <p:cNvSpPr txBox="1"/>
          <p:nvPr/>
        </p:nvSpPr>
        <p:spPr>
          <a:xfrm>
            <a:off x="2086592" y="5460999"/>
            <a:ext cx="1186223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 smtClean="0"/>
              <a:t>Lidar</a:t>
            </a:r>
            <a:endParaRPr dirty="0"/>
          </a:p>
        </p:txBody>
      </p:sp>
      <p:pic>
        <p:nvPicPr>
          <p:cNvPr id="1028" name="Picture 4" descr="Image result for autonomous car cam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58392"/>
            <a:ext cx="6838950" cy="34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e Sensor Array"/>
          <p:cNvSpPr txBox="1"/>
          <p:nvPr/>
        </p:nvSpPr>
        <p:spPr>
          <a:xfrm>
            <a:off x="8099724" y="6148367"/>
            <a:ext cx="1580561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מצלמות</a:t>
            </a:r>
            <a:endParaRPr dirty="0"/>
          </a:p>
        </p:txBody>
      </p:sp>
      <p:pic>
        <p:nvPicPr>
          <p:cNvPr id="1030" name="Picture 6" descr="Image result for GP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1" y="6484937"/>
            <a:ext cx="3176634" cy="18351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he Sensor Array"/>
          <p:cNvSpPr txBox="1"/>
          <p:nvPr/>
        </p:nvSpPr>
        <p:spPr>
          <a:xfrm>
            <a:off x="2113842" y="8312974"/>
            <a:ext cx="1131721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 smtClean="0"/>
              <a:t>GPS</a:t>
            </a:r>
            <a:endParaRPr dirty="0"/>
          </a:p>
        </p:txBody>
      </p:sp>
      <p:sp>
        <p:nvSpPr>
          <p:cNvPr id="11" name="The Sensor Array"/>
          <p:cNvSpPr txBox="1"/>
          <p:nvPr/>
        </p:nvSpPr>
        <p:spPr>
          <a:xfrm>
            <a:off x="8890004" y="8081675"/>
            <a:ext cx="849592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he-IL" dirty="0" smtClean="0"/>
              <a:t>ועוד</a:t>
            </a:r>
            <a:endParaRPr dirty="0"/>
          </a:p>
        </p:txBody>
      </p:sp>
      <p:pic>
        <p:nvPicPr>
          <p:cNvPr id="1032" name="Picture 8" descr="Image result for autonomous vehicle senso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08" y="7069325"/>
            <a:ext cx="1931017" cy="193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irect Impact of SDV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החיישנים כמקור איסופי</a:t>
            </a:r>
            <a:endParaRPr dirty="0"/>
          </a:p>
        </p:txBody>
      </p:sp>
      <p:sp>
        <p:nvSpPr>
          <p:cNvPr id="154" name="Reduce road deaths and injuri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97407" indent="-597407" algn="r" defTabSz="560831" rtl="1">
              <a:spcBef>
                <a:spcPts val="4000"/>
              </a:spcBef>
              <a:buBlip>
                <a:blip r:embed="rId2"/>
              </a:buBlip>
              <a:defRPr sz="3264"/>
            </a:pPr>
            <a:r>
              <a:rPr lang="he-IL" dirty="0" smtClean="0"/>
              <a:t>החיישנים הם כלי איסוף מאסיבי של מידע:</a:t>
            </a:r>
          </a:p>
          <a:p>
            <a:pPr marL="1219707" lvl="1" indent="-597407" algn="r" defTabSz="560831" rtl="1">
              <a:spcBef>
                <a:spcPts val="4000"/>
              </a:spcBef>
              <a:defRPr sz="3264"/>
            </a:pPr>
            <a:r>
              <a:rPr lang="he-IL" dirty="0" smtClean="0"/>
              <a:t>מאגר המידע גדל ככל שהרכב נוסע יותר. </a:t>
            </a:r>
          </a:p>
          <a:p>
            <a:pPr marL="1219707" lvl="1" indent="-597407" algn="r" defTabSz="560831" rtl="1">
              <a:spcBef>
                <a:spcPts val="4000"/>
              </a:spcBef>
              <a:defRPr sz="3264"/>
            </a:pPr>
            <a:r>
              <a:rPr lang="he-IL" dirty="0" smtClean="0"/>
              <a:t>מאגר מידע מגוון.</a:t>
            </a:r>
          </a:p>
          <a:p>
            <a:pPr marL="1219707" lvl="1" indent="-597407" algn="r" defTabSz="560831" rtl="1">
              <a:spcBef>
                <a:spcPts val="4000"/>
              </a:spcBef>
              <a:defRPr sz="3264"/>
            </a:pPr>
            <a:r>
              <a:rPr lang="he-IL" dirty="0" smtClean="0"/>
              <a:t>איסוף אגרגטיבי בהתאם למודל עסקי.</a:t>
            </a:r>
          </a:p>
          <a:p>
            <a:pPr marL="1219707" lvl="1" indent="-597407" algn="r" defTabSz="560831" rtl="1">
              <a:spcBef>
                <a:spcPts val="4000"/>
              </a:spcBef>
              <a:defRPr sz="3264"/>
            </a:pP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irect Impact of SDV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האתגר המשפטי</a:t>
            </a:r>
            <a:endParaRPr dirty="0"/>
          </a:p>
        </p:txBody>
      </p:sp>
      <p:sp>
        <p:nvSpPr>
          <p:cNvPr id="154" name="Reduce road deaths and injuri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97407" indent="-597407" algn="r" defTabSz="560831" rtl="1">
              <a:spcBef>
                <a:spcPts val="4000"/>
              </a:spcBef>
              <a:buBlip>
                <a:blip r:embed="rId2"/>
              </a:buBlip>
              <a:defRPr sz="3264"/>
            </a:pPr>
            <a:r>
              <a:rPr lang="he-IL" dirty="0" smtClean="0"/>
              <a:t>איסוף לא מבוקר של מידע. </a:t>
            </a:r>
          </a:p>
          <a:p>
            <a:pPr marL="597407" indent="-597407" algn="r" defTabSz="560831" rtl="1">
              <a:spcBef>
                <a:spcPts val="4000"/>
              </a:spcBef>
              <a:buBlip>
                <a:blip r:embed="rId2"/>
              </a:buBlip>
              <a:defRPr sz="3264"/>
            </a:pPr>
            <a:r>
              <a:rPr lang="he-IL" dirty="0" smtClean="0"/>
              <a:t>שימוש במידע לצרכים שאינם ניווט. </a:t>
            </a:r>
          </a:p>
          <a:p>
            <a:pPr marL="597407" indent="-597407" algn="r" defTabSz="560831" rtl="1">
              <a:spcBef>
                <a:spcPts val="4000"/>
              </a:spcBef>
              <a:buBlip>
                <a:blip r:embed="rId2"/>
              </a:buBlip>
              <a:defRPr sz="3264"/>
            </a:pPr>
            <a:r>
              <a:rPr lang="he-IL" dirty="0" smtClean="0"/>
              <a:t>הגנה לא נאותה על המידע שנאסף.</a:t>
            </a:r>
          </a:p>
          <a:p>
            <a:pPr marL="1219707" lvl="1" indent="-597407" algn="r" defTabSz="560831" rtl="1">
              <a:spcBef>
                <a:spcPts val="4000"/>
              </a:spcBef>
              <a:defRPr sz="3264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5256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pproaches to Re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he-IL" dirty="0" smtClean="0"/>
              <a:t>האוכלוסיות הפוטנציאליות</a:t>
            </a:r>
            <a:endParaRPr dirty="0"/>
          </a:p>
        </p:txBody>
      </p:sp>
      <p:sp>
        <p:nvSpPr>
          <p:cNvPr id="163" name="‘Do Nothing’ (Unless you have to)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משתמשי הרכב האוטונומי.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הולכי רגל ושוהים במרחב הציבורי.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אנשים השוהים בבית אך פתוחים לצפייה מהמרחב הציבורי.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uggested Legal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smtClean="0"/>
              <a:t>איסוף לא מבוקר – מקרה בוחן</a:t>
            </a:r>
            <a:endParaRPr dirty="0"/>
          </a:p>
        </p:txBody>
      </p:sp>
      <p:pic>
        <p:nvPicPr>
          <p:cNvPr id="2050" name="Picture 2" descr="Image result for tempe arizona autonomous vehicle foo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340100"/>
            <a:ext cx="9324622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dvanta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 err="1" smtClean="0"/>
              <a:t>אסדרת</a:t>
            </a:r>
            <a:r>
              <a:rPr lang="he-IL" dirty="0" smtClean="0"/>
              <a:t> טכנולוגיות דומות</a:t>
            </a:r>
            <a:endParaRPr dirty="0"/>
          </a:p>
        </p:txBody>
      </p:sp>
      <p:sp>
        <p:nvSpPr>
          <p:cNvPr id="204" name="Precis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 rtl="1">
              <a:buBlip>
                <a:blip r:embed="rId2"/>
              </a:buBlip>
            </a:pPr>
            <a:r>
              <a:rPr lang="he-IL" dirty="0" smtClean="0"/>
              <a:t>מעקב </a:t>
            </a:r>
            <a:r>
              <a:rPr lang="en-US" dirty="0" smtClean="0"/>
              <a:t>GPS</a:t>
            </a:r>
            <a:r>
              <a:rPr lang="he-IL" dirty="0" smtClean="0"/>
              <a:t> בדין האמריקאי – משפט פלילי.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גוגל מפות – אינטרסים מסחריים. </a:t>
            </a:r>
          </a:p>
          <a:p>
            <a:pPr algn="r" rtl="1">
              <a:buBlip>
                <a:blip r:embed="rId2"/>
              </a:buBlip>
            </a:pPr>
            <a:r>
              <a:rPr lang="he-IL" dirty="0" smtClean="0"/>
              <a:t>מצלמות אבטחה בבריטניה – בטחון הציבור. 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437</Words>
  <Application>Microsoft Office PowerPoint</Application>
  <PresentationFormat>Custom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Helvetica Neue</vt:lpstr>
      <vt:lpstr>Helvetica Neue Bold Condensed</vt:lpstr>
      <vt:lpstr>Superclarendon</vt:lpstr>
      <vt:lpstr>New_Template6</vt:lpstr>
      <vt:lpstr>חיישני הרכב האוטונומי והגנה על פרטיות</vt:lpstr>
      <vt:lpstr>PowerPoint Presentation</vt:lpstr>
      <vt:lpstr>החיישנים ברכב האוטונומי</vt:lpstr>
      <vt:lpstr>באילו חיישנים מדובר</vt:lpstr>
      <vt:lpstr>החיישנים כמקור איסופי</vt:lpstr>
      <vt:lpstr>האתגר המשפטי</vt:lpstr>
      <vt:lpstr>האוכלוסיות הפוטנציאליות</vt:lpstr>
      <vt:lpstr>איסוף לא מבוקר – מקרה בוחן</vt:lpstr>
      <vt:lpstr>אסדרת טכנולוגיות דומות</vt:lpstr>
      <vt:lpstr>GPS</vt:lpstr>
      <vt:lpstr>גוגל מפות</vt:lpstr>
      <vt:lpstr>CCTV UK</vt:lpstr>
      <vt:lpstr>CCTV UK</vt:lpstr>
      <vt:lpstr>עקרונות כללים לאסדרה</vt:lpstr>
      <vt:lpstr>אסדרת חיישנים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חיישני הרכב האוטונומי והגנה על פרטיות</dc:title>
  <dc:creator>Gadi Perl</dc:creator>
  <cp:lastModifiedBy>Gadi Perl</cp:lastModifiedBy>
  <cp:revision>4</cp:revision>
  <dcterms:modified xsi:type="dcterms:W3CDTF">2019-11-07T13:11:18Z</dcterms:modified>
</cp:coreProperties>
</file>